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7E81F8-E38B-4463-A935-C7B28D9942C8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7D35D0-F87F-4118-ACB9-0CB8976735A4}">
      <dgm:prSet phldrT="[Текст]" custT="1"/>
      <dgm:spPr/>
      <dgm:t>
        <a:bodyPr/>
        <a:lstStyle/>
        <a:p>
          <a:r>
            <a:rPr lang="ru-RU" sz="2400" b="1" dirty="0" smtClean="0">
              <a:latin typeface="+mj-lt"/>
              <a:ea typeface="Times New Roman"/>
              <a:cs typeface="Times New Roman"/>
            </a:rPr>
            <a:t>Работу с родителями, воспитывающих ребенка с ОВЗ целесообразно проводить в </a:t>
          </a:r>
          <a:r>
            <a:rPr lang="ru-RU" sz="2400" b="1" i="1" dirty="0" smtClean="0">
              <a:latin typeface="+mj-lt"/>
              <a:ea typeface="Times New Roman"/>
              <a:cs typeface="Times New Roman"/>
            </a:rPr>
            <a:t>двух направлениях</a:t>
          </a:r>
          <a:r>
            <a:rPr lang="ru-RU" sz="2400" b="1" dirty="0" smtClean="0">
              <a:latin typeface="+mj-lt"/>
              <a:ea typeface="Times New Roman"/>
              <a:cs typeface="Times New Roman"/>
            </a:rPr>
            <a:t>:</a:t>
          </a:r>
          <a:endParaRPr lang="ru-RU" sz="2400" dirty="0">
            <a:latin typeface="+mj-lt"/>
          </a:endParaRPr>
        </a:p>
      </dgm:t>
    </dgm:pt>
    <dgm:pt modelId="{58E75875-4F21-43A3-AD80-5B7A50146A47}" type="parTrans" cxnId="{B2E5E04B-D462-4376-B2EA-F54E2E62BE9B}">
      <dgm:prSet/>
      <dgm:spPr/>
      <dgm:t>
        <a:bodyPr/>
        <a:lstStyle/>
        <a:p>
          <a:endParaRPr lang="ru-RU"/>
        </a:p>
      </dgm:t>
    </dgm:pt>
    <dgm:pt modelId="{E30E77ED-CD12-4016-8ED5-0A76060E1353}" type="sibTrans" cxnId="{B2E5E04B-D462-4376-B2EA-F54E2E62BE9B}">
      <dgm:prSet/>
      <dgm:spPr/>
      <dgm:t>
        <a:bodyPr/>
        <a:lstStyle/>
        <a:p>
          <a:endParaRPr lang="ru-RU"/>
        </a:p>
      </dgm:t>
    </dgm:pt>
    <dgm:pt modelId="{8513EDB6-4EFD-4239-95A4-0798654AE76C}">
      <dgm:prSet phldrT="[Текст]"/>
      <dgm:spPr/>
      <dgm:t>
        <a:bodyPr/>
        <a:lstStyle/>
        <a:p>
          <a:r>
            <a:rPr lang="ru-RU" b="1" dirty="0" smtClean="0"/>
            <a:t>Информирование родителей о психологических особенностях ребенка, психологии воспитания и психологии семейных отношений.</a:t>
          </a:r>
          <a:r>
            <a:rPr lang="ru-RU" b="1" u="sng" dirty="0" smtClean="0"/>
            <a:t> </a:t>
          </a:r>
          <a:endParaRPr lang="ru-RU" b="1" dirty="0"/>
        </a:p>
      </dgm:t>
    </dgm:pt>
    <dgm:pt modelId="{C5E4E821-6F51-4B75-8B99-94A138A7C7CC}" type="parTrans" cxnId="{943AF943-79EA-433D-A108-235F43CD85F2}">
      <dgm:prSet/>
      <dgm:spPr/>
      <dgm:t>
        <a:bodyPr/>
        <a:lstStyle/>
        <a:p>
          <a:endParaRPr lang="ru-RU"/>
        </a:p>
      </dgm:t>
    </dgm:pt>
    <dgm:pt modelId="{C94E469E-B742-40F9-A437-5F0C2DAB6D78}" type="sibTrans" cxnId="{943AF943-79EA-433D-A108-235F43CD85F2}">
      <dgm:prSet/>
      <dgm:spPr/>
      <dgm:t>
        <a:bodyPr/>
        <a:lstStyle/>
        <a:p>
          <a:endParaRPr lang="ru-RU"/>
        </a:p>
      </dgm:t>
    </dgm:pt>
    <dgm:pt modelId="{238F0368-C648-48EF-9316-0CBE08E6E703}">
      <dgm:prSet/>
      <dgm:spPr/>
      <dgm:t>
        <a:bodyPr/>
        <a:lstStyle/>
        <a:p>
          <a:r>
            <a:rPr lang="ru-RU" b="1" u="none" smtClean="0"/>
            <a:t>Обучение эффективным способам общения с ребенком осуществляется путем проведения детско-родительских игр, тренингов, совместных коррекционных занятий с детьми. </a:t>
          </a:r>
          <a:endParaRPr lang="ru-RU" b="1" u="none" dirty="0"/>
        </a:p>
      </dgm:t>
    </dgm:pt>
    <dgm:pt modelId="{9948D64F-240B-443B-AEF8-33E2306267D7}" type="parTrans" cxnId="{96BCCDF2-8666-430C-86EB-9F06C3B543E9}">
      <dgm:prSet/>
      <dgm:spPr/>
      <dgm:t>
        <a:bodyPr/>
        <a:lstStyle/>
        <a:p>
          <a:endParaRPr lang="ru-RU"/>
        </a:p>
      </dgm:t>
    </dgm:pt>
    <dgm:pt modelId="{441E351A-E989-4A02-8EAB-725CA371273A}" type="sibTrans" cxnId="{96BCCDF2-8666-430C-86EB-9F06C3B543E9}">
      <dgm:prSet/>
      <dgm:spPr/>
      <dgm:t>
        <a:bodyPr/>
        <a:lstStyle/>
        <a:p>
          <a:endParaRPr lang="ru-RU"/>
        </a:p>
      </dgm:t>
    </dgm:pt>
    <dgm:pt modelId="{CBA234E0-020D-4E7F-98A4-433E86F6373F}" type="pres">
      <dgm:prSet presAssocID="{D67E81F8-E38B-4463-A935-C7B28D9942C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77670E1-9F39-4F6E-B83B-6ED8A9082911}" type="pres">
      <dgm:prSet presAssocID="{967D35D0-F87F-4118-ACB9-0CB8976735A4}" presName="hierRoot1" presStyleCnt="0"/>
      <dgm:spPr/>
    </dgm:pt>
    <dgm:pt modelId="{A98C0550-135B-4E46-A38E-D5B059A80CF8}" type="pres">
      <dgm:prSet presAssocID="{967D35D0-F87F-4118-ACB9-0CB8976735A4}" presName="composite" presStyleCnt="0"/>
      <dgm:spPr/>
    </dgm:pt>
    <dgm:pt modelId="{76EE247D-5902-4202-A864-378F57EF2C2D}" type="pres">
      <dgm:prSet presAssocID="{967D35D0-F87F-4118-ACB9-0CB8976735A4}" presName="background" presStyleLbl="node0" presStyleIdx="0" presStyleCnt="1"/>
      <dgm:spPr>
        <a:gradFill rotWithShape="0">
          <a:gsLst>
            <a:gs pos="100000">
              <a:schemeClr val="accent3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</a:gradFill>
      </dgm:spPr>
    </dgm:pt>
    <dgm:pt modelId="{52E60256-FA4D-4485-8B62-67F04C0FD259}" type="pres">
      <dgm:prSet presAssocID="{967D35D0-F87F-4118-ACB9-0CB8976735A4}" presName="text" presStyleLbl="fgAcc0" presStyleIdx="0" presStyleCnt="1" custScaleX="1903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EE8E37-BCBD-4807-90B3-C371984F41FB}" type="pres">
      <dgm:prSet presAssocID="{967D35D0-F87F-4118-ACB9-0CB8976735A4}" presName="hierChild2" presStyleCnt="0"/>
      <dgm:spPr/>
    </dgm:pt>
    <dgm:pt modelId="{81673621-1AB9-4A7B-A197-6EBE5A1AACBD}" type="pres">
      <dgm:prSet presAssocID="{C5E4E821-6F51-4B75-8B99-94A138A7C7CC}" presName="Name10" presStyleLbl="parChTrans1D2" presStyleIdx="0" presStyleCnt="2"/>
      <dgm:spPr/>
      <dgm:t>
        <a:bodyPr/>
        <a:lstStyle/>
        <a:p>
          <a:endParaRPr lang="ru-RU"/>
        </a:p>
      </dgm:t>
    </dgm:pt>
    <dgm:pt modelId="{72825D16-FB83-4F77-83CD-92E767BA26B9}" type="pres">
      <dgm:prSet presAssocID="{8513EDB6-4EFD-4239-95A4-0798654AE76C}" presName="hierRoot2" presStyleCnt="0"/>
      <dgm:spPr/>
    </dgm:pt>
    <dgm:pt modelId="{D0497CC9-BEDC-43BA-A061-656535F4449A}" type="pres">
      <dgm:prSet presAssocID="{8513EDB6-4EFD-4239-95A4-0798654AE76C}" presName="composite2" presStyleCnt="0"/>
      <dgm:spPr/>
    </dgm:pt>
    <dgm:pt modelId="{60ABAA5E-DC03-46DC-BCE0-9522DFB5D085}" type="pres">
      <dgm:prSet presAssocID="{8513EDB6-4EFD-4239-95A4-0798654AE76C}" presName="background2" presStyleLbl="node2" presStyleIdx="0" presStyleCnt="2"/>
      <dgm:spPr/>
    </dgm:pt>
    <dgm:pt modelId="{398CE0ED-B196-46AF-A672-CFBCFCE38315}" type="pres">
      <dgm:prSet presAssocID="{8513EDB6-4EFD-4239-95A4-0798654AE76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7139A4-F5F3-4304-96AB-CDAF01759CE9}" type="pres">
      <dgm:prSet presAssocID="{8513EDB6-4EFD-4239-95A4-0798654AE76C}" presName="hierChild3" presStyleCnt="0"/>
      <dgm:spPr/>
    </dgm:pt>
    <dgm:pt modelId="{DC9C295F-98FA-4D4E-BA3F-F6ACD05EF623}" type="pres">
      <dgm:prSet presAssocID="{9948D64F-240B-443B-AEF8-33E2306267D7}" presName="Name10" presStyleLbl="parChTrans1D2" presStyleIdx="1" presStyleCnt="2"/>
      <dgm:spPr/>
      <dgm:t>
        <a:bodyPr/>
        <a:lstStyle/>
        <a:p>
          <a:endParaRPr lang="ru-RU"/>
        </a:p>
      </dgm:t>
    </dgm:pt>
    <dgm:pt modelId="{DCE04734-9587-4EDA-B0FF-57332E04369A}" type="pres">
      <dgm:prSet presAssocID="{238F0368-C648-48EF-9316-0CBE08E6E703}" presName="hierRoot2" presStyleCnt="0"/>
      <dgm:spPr/>
    </dgm:pt>
    <dgm:pt modelId="{1E4B94C4-17A8-420C-BE71-B322CCB3AC6C}" type="pres">
      <dgm:prSet presAssocID="{238F0368-C648-48EF-9316-0CBE08E6E703}" presName="composite2" presStyleCnt="0"/>
      <dgm:spPr/>
    </dgm:pt>
    <dgm:pt modelId="{184161D7-54E3-487E-94E4-AB32898A2389}" type="pres">
      <dgm:prSet presAssocID="{238F0368-C648-48EF-9316-0CBE08E6E703}" presName="background2" presStyleLbl="node2" presStyleIdx="1" presStyleCnt="2"/>
      <dgm:spPr/>
    </dgm:pt>
    <dgm:pt modelId="{551BD6B3-C1C7-47B8-94E5-898A1233FE2C}" type="pres">
      <dgm:prSet presAssocID="{238F0368-C648-48EF-9316-0CBE08E6E703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97A576-F52A-4016-9749-5BF2A51E9B60}" type="pres">
      <dgm:prSet presAssocID="{238F0368-C648-48EF-9316-0CBE08E6E703}" presName="hierChild3" presStyleCnt="0"/>
      <dgm:spPr/>
    </dgm:pt>
  </dgm:ptLst>
  <dgm:cxnLst>
    <dgm:cxn modelId="{780B2A0E-CE34-45AC-9D28-8A7636F1634C}" type="presOf" srcId="{D67E81F8-E38B-4463-A935-C7B28D9942C8}" destId="{CBA234E0-020D-4E7F-98A4-433E86F6373F}" srcOrd="0" destOrd="0" presId="urn:microsoft.com/office/officeart/2005/8/layout/hierarchy1"/>
    <dgm:cxn modelId="{639461EC-2091-4B56-AA10-E67236246148}" type="presOf" srcId="{C5E4E821-6F51-4B75-8B99-94A138A7C7CC}" destId="{81673621-1AB9-4A7B-A197-6EBE5A1AACBD}" srcOrd="0" destOrd="0" presId="urn:microsoft.com/office/officeart/2005/8/layout/hierarchy1"/>
    <dgm:cxn modelId="{79CF447B-544F-4804-B445-A233B4E2EC0C}" type="presOf" srcId="{238F0368-C648-48EF-9316-0CBE08E6E703}" destId="{551BD6B3-C1C7-47B8-94E5-898A1233FE2C}" srcOrd="0" destOrd="0" presId="urn:microsoft.com/office/officeart/2005/8/layout/hierarchy1"/>
    <dgm:cxn modelId="{E813124A-BB8B-4698-AEF8-FC737B6B3171}" type="presOf" srcId="{967D35D0-F87F-4118-ACB9-0CB8976735A4}" destId="{52E60256-FA4D-4485-8B62-67F04C0FD259}" srcOrd="0" destOrd="0" presId="urn:microsoft.com/office/officeart/2005/8/layout/hierarchy1"/>
    <dgm:cxn modelId="{B2E5E04B-D462-4376-B2EA-F54E2E62BE9B}" srcId="{D67E81F8-E38B-4463-A935-C7B28D9942C8}" destId="{967D35D0-F87F-4118-ACB9-0CB8976735A4}" srcOrd="0" destOrd="0" parTransId="{58E75875-4F21-43A3-AD80-5B7A50146A47}" sibTransId="{E30E77ED-CD12-4016-8ED5-0A76060E1353}"/>
    <dgm:cxn modelId="{4D259EFC-B35F-490D-9DDA-963B6CD63344}" type="presOf" srcId="{8513EDB6-4EFD-4239-95A4-0798654AE76C}" destId="{398CE0ED-B196-46AF-A672-CFBCFCE38315}" srcOrd="0" destOrd="0" presId="urn:microsoft.com/office/officeart/2005/8/layout/hierarchy1"/>
    <dgm:cxn modelId="{96BCCDF2-8666-430C-86EB-9F06C3B543E9}" srcId="{967D35D0-F87F-4118-ACB9-0CB8976735A4}" destId="{238F0368-C648-48EF-9316-0CBE08E6E703}" srcOrd="1" destOrd="0" parTransId="{9948D64F-240B-443B-AEF8-33E2306267D7}" sibTransId="{441E351A-E989-4A02-8EAB-725CA371273A}"/>
    <dgm:cxn modelId="{81C76756-7821-4F8D-A545-F45010069A52}" type="presOf" srcId="{9948D64F-240B-443B-AEF8-33E2306267D7}" destId="{DC9C295F-98FA-4D4E-BA3F-F6ACD05EF623}" srcOrd="0" destOrd="0" presId="urn:microsoft.com/office/officeart/2005/8/layout/hierarchy1"/>
    <dgm:cxn modelId="{943AF943-79EA-433D-A108-235F43CD85F2}" srcId="{967D35D0-F87F-4118-ACB9-0CB8976735A4}" destId="{8513EDB6-4EFD-4239-95A4-0798654AE76C}" srcOrd="0" destOrd="0" parTransId="{C5E4E821-6F51-4B75-8B99-94A138A7C7CC}" sibTransId="{C94E469E-B742-40F9-A437-5F0C2DAB6D78}"/>
    <dgm:cxn modelId="{F5DCA36D-E2D8-4894-A642-4DD398E4699F}" type="presParOf" srcId="{CBA234E0-020D-4E7F-98A4-433E86F6373F}" destId="{377670E1-9F39-4F6E-B83B-6ED8A9082911}" srcOrd="0" destOrd="0" presId="urn:microsoft.com/office/officeart/2005/8/layout/hierarchy1"/>
    <dgm:cxn modelId="{89F6EE7D-46A1-4239-81EB-DA3734317B7E}" type="presParOf" srcId="{377670E1-9F39-4F6E-B83B-6ED8A9082911}" destId="{A98C0550-135B-4E46-A38E-D5B059A80CF8}" srcOrd="0" destOrd="0" presId="urn:microsoft.com/office/officeart/2005/8/layout/hierarchy1"/>
    <dgm:cxn modelId="{82E051FB-4D04-4E01-BDAA-6B19CDD00683}" type="presParOf" srcId="{A98C0550-135B-4E46-A38E-D5B059A80CF8}" destId="{76EE247D-5902-4202-A864-378F57EF2C2D}" srcOrd="0" destOrd="0" presId="urn:microsoft.com/office/officeart/2005/8/layout/hierarchy1"/>
    <dgm:cxn modelId="{B65C6EE4-C368-46EF-A183-C5EE157CE116}" type="presParOf" srcId="{A98C0550-135B-4E46-A38E-D5B059A80CF8}" destId="{52E60256-FA4D-4485-8B62-67F04C0FD259}" srcOrd="1" destOrd="0" presId="urn:microsoft.com/office/officeart/2005/8/layout/hierarchy1"/>
    <dgm:cxn modelId="{4877EAAF-CEE1-4B80-9034-563AB87AA9B2}" type="presParOf" srcId="{377670E1-9F39-4F6E-B83B-6ED8A9082911}" destId="{98EE8E37-BCBD-4807-90B3-C371984F41FB}" srcOrd="1" destOrd="0" presId="urn:microsoft.com/office/officeart/2005/8/layout/hierarchy1"/>
    <dgm:cxn modelId="{5424B069-98D7-41D5-83BA-7868A1F05754}" type="presParOf" srcId="{98EE8E37-BCBD-4807-90B3-C371984F41FB}" destId="{81673621-1AB9-4A7B-A197-6EBE5A1AACBD}" srcOrd="0" destOrd="0" presId="urn:microsoft.com/office/officeart/2005/8/layout/hierarchy1"/>
    <dgm:cxn modelId="{13A8740B-2B93-4B9F-9DD5-A9103224D182}" type="presParOf" srcId="{98EE8E37-BCBD-4807-90B3-C371984F41FB}" destId="{72825D16-FB83-4F77-83CD-92E767BA26B9}" srcOrd="1" destOrd="0" presId="urn:microsoft.com/office/officeart/2005/8/layout/hierarchy1"/>
    <dgm:cxn modelId="{E9209890-4F9B-4FAB-86E5-185737E8108A}" type="presParOf" srcId="{72825D16-FB83-4F77-83CD-92E767BA26B9}" destId="{D0497CC9-BEDC-43BA-A061-656535F4449A}" srcOrd="0" destOrd="0" presId="urn:microsoft.com/office/officeart/2005/8/layout/hierarchy1"/>
    <dgm:cxn modelId="{560E222A-7DD9-4BE0-86F5-C7037DA7247B}" type="presParOf" srcId="{D0497CC9-BEDC-43BA-A061-656535F4449A}" destId="{60ABAA5E-DC03-46DC-BCE0-9522DFB5D085}" srcOrd="0" destOrd="0" presId="urn:microsoft.com/office/officeart/2005/8/layout/hierarchy1"/>
    <dgm:cxn modelId="{F37C496B-F42A-4EFE-9F51-D3E7DC1270C1}" type="presParOf" srcId="{D0497CC9-BEDC-43BA-A061-656535F4449A}" destId="{398CE0ED-B196-46AF-A672-CFBCFCE38315}" srcOrd="1" destOrd="0" presId="urn:microsoft.com/office/officeart/2005/8/layout/hierarchy1"/>
    <dgm:cxn modelId="{4E7C7B94-D2D2-4298-A0C2-2A3853BA8EE9}" type="presParOf" srcId="{72825D16-FB83-4F77-83CD-92E767BA26B9}" destId="{E87139A4-F5F3-4304-96AB-CDAF01759CE9}" srcOrd="1" destOrd="0" presId="urn:microsoft.com/office/officeart/2005/8/layout/hierarchy1"/>
    <dgm:cxn modelId="{E17C493B-7355-47F5-BDBF-1F953E844DC1}" type="presParOf" srcId="{98EE8E37-BCBD-4807-90B3-C371984F41FB}" destId="{DC9C295F-98FA-4D4E-BA3F-F6ACD05EF623}" srcOrd="2" destOrd="0" presId="urn:microsoft.com/office/officeart/2005/8/layout/hierarchy1"/>
    <dgm:cxn modelId="{A7EB7505-C846-468E-8D70-211BD6E55B8A}" type="presParOf" srcId="{98EE8E37-BCBD-4807-90B3-C371984F41FB}" destId="{DCE04734-9587-4EDA-B0FF-57332E04369A}" srcOrd="3" destOrd="0" presId="urn:microsoft.com/office/officeart/2005/8/layout/hierarchy1"/>
    <dgm:cxn modelId="{8938EA3C-8020-433E-BE49-9405B459CA6F}" type="presParOf" srcId="{DCE04734-9587-4EDA-B0FF-57332E04369A}" destId="{1E4B94C4-17A8-420C-BE71-B322CCB3AC6C}" srcOrd="0" destOrd="0" presId="urn:microsoft.com/office/officeart/2005/8/layout/hierarchy1"/>
    <dgm:cxn modelId="{88230D94-6011-4072-991B-6687A2A72199}" type="presParOf" srcId="{1E4B94C4-17A8-420C-BE71-B322CCB3AC6C}" destId="{184161D7-54E3-487E-94E4-AB32898A2389}" srcOrd="0" destOrd="0" presId="urn:microsoft.com/office/officeart/2005/8/layout/hierarchy1"/>
    <dgm:cxn modelId="{F8F8AB09-076D-4E2D-A61B-71CFEC260955}" type="presParOf" srcId="{1E4B94C4-17A8-420C-BE71-B322CCB3AC6C}" destId="{551BD6B3-C1C7-47B8-94E5-898A1233FE2C}" srcOrd="1" destOrd="0" presId="urn:microsoft.com/office/officeart/2005/8/layout/hierarchy1"/>
    <dgm:cxn modelId="{2B730A70-4878-4E0D-AC7E-9438B1276E66}" type="presParOf" srcId="{DCE04734-9587-4EDA-B0FF-57332E04369A}" destId="{C297A576-F52A-4016-9749-5BF2A51E9B6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40B7E7-B057-4352-ACDE-01783873BA5E}" type="doc">
      <dgm:prSet loTypeId="urn:microsoft.com/office/officeart/2005/8/layout/lProcess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C36971-6AD1-4A37-AC49-88F97EF82EB5}">
      <dgm:prSet phldrT="[Текст]"/>
      <dgm:spPr/>
      <dgm:t>
        <a:bodyPr/>
        <a:lstStyle/>
        <a:p>
          <a:r>
            <a:rPr lang="ru-RU" b="1" dirty="0" smtClean="0"/>
            <a:t>«Школа для всех»- гармоничная и разнообразная образовательная среда</a:t>
          </a:r>
          <a:endParaRPr lang="ru-RU" b="1" dirty="0"/>
        </a:p>
      </dgm:t>
    </dgm:pt>
    <dgm:pt modelId="{4C11011F-F4C4-4BEE-A73C-62DDC8044115}" type="parTrans" cxnId="{0DFAEEAC-72D8-4B22-A00E-40AC44F8BC80}">
      <dgm:prSet/>
      <dgm:spPr/>
      <dgm:t>
        <a:bodyPr/>
        <a:lstStyle/>
        <a:p>
          <a:endParaRPr lang="ru-RU"/>
        </a:p>
      </dgm:t>
    </dgm:pt>
    <dgm:pt modelId="{23334E17-DB77-4183-B94C-2AE4DD4747B5}" type="sibTrans" cxnId="{0DFAEEAC-72D8-4B22-A00E-40AC44F8BC80}">
      <dgm:prSet/>
      <dgm:spPr/>
      <dgm:t>
        <a:bodyPr/>
        <a:lstStyle/>
        <a:p>
          <a:endParaRPr lang="ru-RU"/>
        </a:p>
      </dgm:t>
    </dgm:pt>
    <dgm:pt modelId="{B1632D04-46ED-469C-AA65-420F35F82FC1}">
      <dgm:prSet phldrT="[Текст]" custT="1"/>
      <dgm:spPr/>
      <dgm:t>
        <a:bodyPr/>
        <a:lstStyle/>
        <a:p>
          <a:r>
            <a:rPr lang="ru-RU" sz="1800" b="1" dirty="0" smtClean="0"/>
            <a:t>Разнообразие потребностей ребенка</a:t>
          </a:r>
          <a:endParaRPr lang="ru-RU" sz="1800" b="1" dirty="0"/>
        </a:p>
      </dgm:t>
    </dgm:pt>
    <dgm:pt modelId="{E43414DC-CA80-4ED5-B2C9-6AFCF4CFB721}" type="parTrans" cxnId="{D8119870-8B24-4401-8BAB-22F63BF55382}">
      <dgm:prSet/>
      <dgm:spPr/>
      <dgm:t>
        <a:bodyPr/>
        <a:lstStyle/>
        <a:p>
          <a:endParaRPr lang="ru-RU"/>
        </a:p>
      </dgm:t>
    </dgm:pt>
    <dgm:pt modelId="{5E4A6677-B1F3-4538-8458-8E9818C509E9}" type="sibTrans" cxnId="{D8119870-8B24-4401-8BAB-22F63BF55382}">
      <dgm:prSet/>
      <dgm:spPr/>
      <dgm:t>
        <a:bodyPr/>
        <a:lstStyle/>
        <a:p>
          <a:endParaRPr lang="ru-RU"/>
        </a:p>
      </dgm:t>
    </dgm:pt>
    <dgm:pt modelId="{6A469F4E-0609-4B78-B163-3E0CC352DDD8}">
      <dgm:prSet phldrT="[Текст]" custT="1"/>
      <dgm:spPr/>
      <dgm:t>
        <a:bodyPr/>
        <a:lstStyle/>
        <a:p>
          <a:r>
            <a:rPr lang="ru-RU" sz="2000" b="1" dirty="0" smtClean="0"/>
            <a:t>Поддержка родителей детей с ОВЗ</a:t>
          </a:r>
          <a:endParaRPr lang="ru-RU" sz="2000" b="1" dirty="0"/>
        </a:p>
      </dgm:t>
    </dgm:pt>
    <dgm:pt modelId="{9FD68BDB-73E9-4328-A405-7AA92A9FD7F7}" type="parTrans" cxnId="{8A970C58-9787-424B-B451-3A0C138A4DEE}">
      <dgm:prSet/>
      <dgm:spPr/>
      <dgm:t>
        <a:bodyPr/>
        <a:lstStyle/>
        <a:p>
          <a:endParaRPr lang="ru-RU"/>
        </a:p>
      </dgm:t>
    </dgm:pt>
    <dgm:pt modelId="{6BA94751-D075-4DAB-B82B-20DA8AA08C83}" type="sibTrans" cxnId="{8A970C58-9787-424B-B451-3A0C138A4DEE}">
      <dgm:prSet/>
      <dgm:spPr/>
      <dgm:t>
        <a:bodyPr/>
        <a:lstStyle/>
        <a:p>
          <a:endParaRPr lang="ru-RU"/>
        </a:p>
      </dgm:t>
    </dgm:pt>
    <dgm:pt modelId="{78CDE5B9-C877-47D5-B02C-C63BD19C5C3E}">
      <dgm:prSet phldrT="[Текст]"/>
      <dgm:spPr/>
      <dgm:t>
        <a:bodyPr/>
        <a:lstStyle/>
        <a:p>
          <a:r>
            <a:rPr lang="ru-RU" b="1" smtClean="0"/>
            <a:t>Инклюзивная культура семьи и школы</a:t>
          </a:r>
          <a:endParaRPr lang="ru-RU" b="1" dirty="0"/>
        </a:p>
      </dgm:t>
    </dgm:pt>
    <dgm:pt modelId="{9809AE8E-AB9C-454B-B377-9F1B4B8CB57B}" type="parTrans" cxnId="{55957DCF-0050-4AAF-8269-C596CEEC194F}">
      <dgm:prSet/>
      <dgm:spPr/>
      <dgm:t>
        <a:bodyPr/>
        <a:lstStyle/>
        <a:p>
          <a:endParaRPr lang="ru-RU"/>
        </a:p>
      </dgm:t>
    </dgm:pt>
    <dgm:pt modelId="{9195B608-C4E0-491F-A780-17C741133EA5}" type="sibTrans" cxnId="{55957DCF-0050-4AAF-8269-C596CEEC194F}">
      <dgm:prSet/>
      <dgm:spPr/>
      <dgm:t>
        <a:bodyPr/>
        <a:lstStyle/>
        <a:p>
          <a:endParaRPr lang="ru-RU"/>
        </a:p>
      </dgm:t>
    </dgm:pt>
    <dgm:pt modelId="{ABAD494B-5FC5-4E26-8016-F70B73EEA6FA}">
      <dgm:prSet phldrT="[Текст]" custT="1"/>
      <dgm:spPr/>
      <dgm:t>
        <a:bodyPr/>
        <a:lstStyle/>
        <a:p>
          <a:r>
            <a:rPr lang="ru-RU" sz="1800" b="1" dirty="0" smtClean="0"/>
            <a:t>Тренинг общения для родителей. Здоровый психологический климат в семье</a:t>
          </a:r>
          <a:endParaRPr lang="ru-RU" sz="1800" b="1" dirty="0"/>
        </a:p>
      </dgm:t>
    </dgm:pt>
    <dgm:pt modelId="{DF6EEB20-39FE-4494-A00B-D9A2AB08425D}" type="parTrans" cxnId="{3D3F99E0-3C84-4063-9752-F64EA822D56F}">
      <dgm:prSet/>
      <dgm:spPr/>
      <dgm:t>
        <a:bodyPr/>
        <a:lstStyle/>
        <a:p>
          <a:endParaRPr lang="ru-RU"/>
        </a:p>
      </dgm:t>
    </dgm:pt>
    <dgm:pt modelId="{0BE75556-7077-498C-ADB1-5FCC8F0D4D66}" type="sibTrans" cxnId="{3D3F99E0-3C84-4063-9752-F64EA822D56F}">
      <dgm:prSet/>
      <dgm:spPr/>
      <dgm:t>
        <a:bodyPr/>
        <a:lstStyle/>
        <a:p>
          <a:endParaRPr lang="ru-RU"/>
        </a:p>
      </dgm:t>
    </dgm:pt>
    <dgm:pt modelId="{D0F5E3A9-BDE3-4B0A-9394-D5B2E85F14BA}">
      <dgm:prSet phldrT="[Текст]" custT="1"/>
      <dgm:spPr/>
      <dgm:t>
        <a:bodyPr/>
        <a:lstStyle/>
        <a:p>
          <a:r>
            <a:rPr lang="ru-RU" sz="1800" b="1" dirty="0" smtClean="0"/>
            <a:t>Здоровье</a:t>
          </a:r>
        </a:p>
        <a:p>
          <a:r>
            <a:rPr lang="ru-RU" sz="1800" b="1" dirty="0" smtClean="0"/>
            <a:t>сберегающее пространство в классе</a:t>
          </a:r>
          <a:endParaRPr lang="ru-RU" sz="1800" b="1" dirty="0"/>
        </a:p>
      </dgm:t>
    </dgm:pt>
    <dgm:pt modelId="{9445396F-6552-476E-BDA7-F7E8D3120FDD}" type="parTrans" cxnId="{A9DE3C44-3E50-40C4-9AF8-28FDC739C06E}">
      <dgm:prSet/>
      <dgm:spPr/>
      <dgm:t>
        <a:bodyPr/>
        <a:lstStyle/>
        <a:p>
          <a:endParaRPr lang="ru-RU"/>
        </a:p>
      </dgm:t>
    </dgm:pt>
    <dgm:pt modelId="{F55146B6-24BB-4110-A4D0-6E399A6B72A5}" type="sibTrans" cxnId="{A9DE3C44-3E50-40C4-9AF8-28FDC739C06E}">
      <dgm:prSet/>
      <dgm:spPr/>
      <dgm:t>
        <a:bodyPr/>
        <a:lstStyle/>
        <a:p>
          <a:endParaRPr lang="ru-RU"/>
        </a:p>
      </dgm:t>
    </dgm:pt>
    <dgm:pt modelId="{65BF46A3-FF08-4E9D-A82F-D2C77809A4E8}">
      <dgm:prSet phldrT="[Текст]"/>
      <dgm:spPr/>
      <dgm:t>
        <a:bodyPr/>
        <a:lstStyle/>
        <a:p>
          <a:r>
            <a:rPr lang="ru-RU" b="1" smtClean="0"/>
            <a:t>Стратегии инклюзивного образования – взаимное обучение и вовлечение родителей</a:t>
          </a:r>
          <a:endParaRPr lang="ru-RU" b="1" dirty="0"/>
        </a:p>
      </dgm:t>
    </dgm:pt>
    <dgm:pt modelId="{2A8DB90A-5600-43EC-BC3A-322011CA321A}" type="parTrans" cxnId="{4761930A-CA78-4EE1-9453-6BD5021D37FB}">
      <dgm:prSet/>
      <dgm:spPr/>
      <dgm:t>
        <a:bodyPr/>
        <a:lstStyle/>
        <a:p>
          <a:endParaRPr lang="ru-RU"/>
        </a:p>
      </dgm:t>
    </dgm:pt>
    <dgm:pt modelId="{0CDC16F9-A1B8-41BC-888A-329D59FB5F7C}" type="sibTrans" cxnId="{4761930A-CA78-4EE1-9453-6BD5021D37FB}">
      <dgm:prSet/>
      <dgm:spPr/>
      <dgm:t>
        <a:bodyPr/>
        <a:lstStyle/>
        <a:p>
          <a:endParaRPr lang="ru-RU"/>
        </a:p>
      </dgm:t>
    </dgm:pt>
    <dgm:pt modelId="{2653F8E8-F5A1-4AC5-A3DB-5E0B6F2EF174}">
      <dgm:prSet phldrT="[Текст]"/>
      <dgm:spPr/>
      <dgm:t>
        <a:bodyPr/>
        <a:lstStyle/>
        <a:p>
          <a:r>
            <a:rPr lang="ru-RU" b="1" dirty="0" smtClean="0"/>
            <a:t>Взаимное обучение: особенности, эффективность, практические рекомендации</a:t>
          </a:r>
          <a:endParaRPr lang="ru-RU" b="1" dirty="0"/>
        </a:p>
      </dgm:t>
    </dgm:pt>
    <dgm:pt modelId="{0E3988E7-1629-43F0-9498-77C55CE87BCC}" type="parTrans" cxnId="{B05C37F0-818B-44CD-9695-593F84ABCF4F}">
      <dgm:prSet/>
      <dgm:spPr/>
      <dgm:t>
        <a:bodyPr/>
        <a:lstStyle/>
        <a:p>
          <a:endParaRPr lang="ru-RU"/>
        </a:p>
      </dgm:t>
    </dgm:pt>
    <dgm:pt modelId="{22C5518C-5D70-41AE-A6A5-7073AB54B8BD}" type="sibTrans" cxnId="{B05C37F0-818B-44CD-9695-593F84ABCF4F}">
      <dgm:prSet/>
      <dgm:spPr/>
      <dgm:t>
        <a:bodyPr/>
        <a:lstStyle/>
        <a:p>
          <a:endParaRPr lang="ru-RU"/>
        </a:p>
      </dgm:t>
    </dgm:pt>
    <dgm:pt modelId="{370A2C9D-90CC-4070-B8F7-E3FD08C5B578}" type="pres">
      <dgm:prSet presAssocID="{7340B7E7-B057-4352-ACDE-01783873BA5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5D8575-F4E6-4550-A32F-618B6AE84C18}" type="pres">
      <dgm:prSet presAssocID="{64C36971-6AD1-4A37-AC49-88F97EF82EB5}" presName="compNode" presStyleCnt="0"/>
      <dgm:spPr/>
    </dgm:pt>
    <dgm:pt modelId="{885777BA-0303-40E4-861D-30CF50CFACAE}" type="pres">
      <dgm:prSet presAssocID="{64C36971-6AD1-4A37-AC49-88F97EF82EB5}" presName="aNode" presStyleLbl="bgShp" presStyleIdx="0" presStyleCnt="3"/>
      <dgm:spPr/>
      <dgm:t>
        <a:bodyPr/>
        <a:lstStyle/>
        <a:p>
          <a:endParaRPr lang="ru-RU"/>
        </a:p>
      </dgm:t>
    </dgm:pt>
    <dgm:pt modelId="{C871EECC-F261-4092-BA1F-E9A03C076E0F}" type="pres">
      <dgm:prSet presAssocID="{64C36971-6AD1-4A37-AC49-88F97EF82EB5}" presName="textNode" presStyleLbl="bgShp" presStyleIdx="0" presStyleCnt="3"/>
      <dgm:spPr/>
      <dgm:t>
        <a:bodyPr/>
        <a:lstStyle/>
        <a:p>
          <a:endParaRPr lang="ru-RU"/>
        </a:p>
      </dgm:t>
    </dgm:pt>
    <dgm:pt modelId="{4AA4FD86-E91A-4CD0-9946-2E2742DEF4B3}" type="pres">
      <dgm:prSet presAssocID="{64C36971-6AD1-4A37-AC49-88F97EF82EB5}" presName="compChildNode" presStyleCnt="0"/>
      <dgm:spPr/>
    </dgm:pt>
    <dgm:pt modelId="{D633D01E-A024-4431-933D-164D502B0D33}" type="pres">
      <dgm:prSet presAssocID="{64C36971-6AD1-4A37-AC49-88F97EF82EB5}" presName="theInnerList" presStyleCnt="0"/>
      <dgm:spPr/>
    </dgm:pt>
    <dgm:pt modelId="{7CDBD7C5-DD1E-48F3-ABE1-E8E099B0F281}" type="pres">
      <dgm:prSet presAssocID="{B1632D04-46ED-469C-AA65-420F35F82FC1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CACFFF-C48C-4B14-89DE-C868D2D3EA24}" type="pres">
      <dgm:prSet presAssocID="{B1632D04-46ED-469C-AA65-420F35F82FC1}" presName="aSpace2" presStyleCnt="0"/>
      <dgm:spPr/>
    </dgm:pt>
    <dgm:pt modelId="{869FB2EA-E295-470F-99B5-04E28FCA9DD4}" type="pres">
      <dgm:prSet presAssocID="{6A469F4E-0609-4B78-B163-3E0CC352DDD8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2CDFA5-B60B-4806-8F51-4BF7DF4B5B09}" type="pres">
      <dgm:prSet presAssocID="{64C36971-6AD1-4A37-AC49-88F97EF82EB5}" presName="aSpace" presStyleCnt="0"/>
      <dgm:spPr/>
    </dgm:pt>
    <dgm:pt modelId="{80D73223-E13B-4EC3-AB58-1E3A71D8D894}" type="pres">
      <dgm:prSet presAssocID="{78CDE5B9-C877-47D5-B02C-C63BD19C5C3E}" presName="compNode" presStyleCnt="0"/>
      <dgm:spPr/>
    </dgm:pt>
    <dgm:pt modelId="{03BF1730-98BB-4C4E-9727-567679476DF3}" type="pres">
      <dgm:prSet presAssocID="{78CDE5B9-C877-47D5-B02C-C63BD19C5C3E}" presName="aNode" presStyleLbl="bgShp" presStyleIdx="1" presStyleCnt="3"/>
      <dgm:spPr/>
      <dgm:t>
        <a:bodyPr/>
        <a:lstStyle/>
        <a:p>
          <a:endParaRPr lang="ru-RU"/>
        </a:p>
      </dgm:t>
    </dgm:pt>
    <dgm:pt modelId="{763A4AC0-FDF1-4240-915D-B90A9A51C35B}" type="pres">
      <dgm:prSet presAssocID="{78CDE5B9-C877-47D5-B02C-C63BD19C5C3E}" presName="textNode" presStyleLbl="bgShp" presStyleIdx="1" presStyleCnt="3"/>
      <dgm:spPr/>
      <dgm:t>
        <a:bodyPr/>
        <a:lstStyle/>
        <a:p>
          <a:endParaRPr lang="ru-RU"/>
        </a:p>
      </dgm:t>
    </dgm:pt>
    <dgm:pt modelId="{D99B278A-D883-4639-9FC0-8BB7BA63DE2B}" type="pres">
      <dgm:prSet presAssocID="{78CDE5B9-C877-47D5-B02C-C63BD19C5C3E}" presName="compChildNode" presStyleCnt="0"/>
      <dgm:spPr/>
    </dgm:pt>
    <dgm:pt modelId="{2CD6AF4E-62A5-4160-845F-3FB54BF7BBF0}" type="pres">
      <dgm:prSet presAssocID="{78CDE5B9-C877-47D5-B02C-C63BD19C5C3E}" presName="theInnerList" presStyleCnt="0"/>
      <dgm:spPr/>
    </dgm:pt>
    <dgm:pt modelId="{0FF8E7B6-477D-4F50-8F52-9047019BB93A}" type="pres">
      <dgm:prSet presAssocID="{ABAD494B-5FC5-4E26-8016-F70B73EEA6FA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50000-50D6-440D-A181-AAD84C6C5480}" type="pres">
      <dgm:prSet presAssocID="{ABAD494B-5FC5-4E26-8016-F70B73EEA6FA}" presName="aSpace2" presStyleCnt="0"/>
      <dgm:spPr/>
    </dgm:pt>
    <dgm:pt modelId="{72FA8B73-910B-4BBB-A2CC-09F00E1E6016}" type="pres">
      <dgm:prSet presAssocID="{D0F5E3A9-BDE3-4B0A-9394-D5B2E85F14BA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F22085-B256-4E37-BF12-AA4D38C768C4}" type="pres">
      <dgm:prSet presAssocID="{78CDE5B9-C877-47D5-B02C-C63BD19C5C3E}" presName="aSpace" presStyleCnt="0"/>
      <dgm:spPr/>
    </dgm:pt>
    <dgm:pt modelId="{7159C67D-A3AA-4CA6-AB2B-7D86782B425B}" type="pres">
      <dgm:prSet presAssocID="{65BF46A3-FF08-4E9D-A82F-D2C77809A4E8}" presName="compNode" presStyleCnt="0"/>
      <dgm:spPr/>
    </dgm:pt>
    <dgm:pt modelId="{92FD12BF-9B45-4354-A537-635BC3AD2241}" type="pres">
      <dgm:prSet presAssocID="{65BF46A3-FF08-4E9D-A82F-D2C77809A4E8}" presName="aNode" presStyleLbl="bgShp" presStyleIdx="2" presStyleCnt="3"/>
      <dgm:spPr/>
      <dgm:t>
        <a:bodyPr/>
        <a:lstStyle/>
        <a:p>
          <a:endParaRPr lang="ru-RU"/>
        </a:p>
      </dgm:t>
    </dgm:pt>
    <dgm:pt modelId="{BCD361D3-DE85-4E1F-83B6-B5EF1DAD2997}" type="pres">
      <dgm:prSet presAssocID="{65BF46A3-FF08-4E9D-A82F-D2C77809A4E8}" presName="textNode" presStyleLbl="bgShp" presStyleIdx="2" presStyleCnt="3"/>
      <dgm:spPr/>
      <dgm:t>
        <a:bodyPr/>
        <a:lstStyle/>
        <a:p>
          <a:endParaRPr lang="ru-RU"/>
        </a:p>
      </dgm:t>
    </dgm:pt>
    <dgm:pt modelId="{E5AD2075-3B3B-4FB8-B81D-634E4E865110}" type="pres">
      <dgm:prSet presAssocID="{65BF46A3-FF08-4E9D-A82F-D2C77809A4E8}" presName="compChildNode" presStyleCnt="0"/>
      <dgm:spPr/>
    </dgm:pt>
    <dgm:pt modelId="{A70AC141-5193-42B5-AA42-B91EB1C7058C}" type="pres">
      <dgm:prSet presAssocID="{65BF46A3-FF08-4E9D-A82F-D2C77809A4E8}" presName="theInnerList" presStyleCnt="0"/>
      <dgm:spPr/>
    </dgm:pt>
    <dgm:pt modelId="{84FFE483-3DB3-41A2-9602-99F018783754}" type="pres">
      <dgm:prSet presAssocID="{2653F8E8-F5A1-4AC5-A3DB-5E0B6F2EF174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C3F18C-4853-46A3-8564-729CA2A9B333}" type="presOf" srcId="{78CDE5B9-C877-47D5-B02C-C63BD19C5C3E}" destId="{763A4AC0-FDF1-4240-915D-B90A9A51C35B}" srcOrd="1" destOrd="0" presId="urn:microsoft.com/office/officeart/2005/8/layout/lProcess2"/>
    <dgm:cxn modelId="{4761930A-CA78-4EE1-9453-6BD5021D37FB}" srcId="{7340B7E7-B057-4352-ACDE-01783873BA5E}" destId="{65BF46A3-FF08-4E9D-A82F-D2C77809A4E8}" srcOrd="2" destOrd="0" parTransId="{2A8DB90A-5600-43EC-BC3A-322011CA321A}" sibTransId="{0CDC16F9-A1B8-41BC-888A-329D59FB5F7C}"/>
    <dgm:cxn modelId="{CFF6C391-E267-4B93-97EB-EF89639E64C0}" type="presOf" srcId="{D0F5E3A9-BDE3-4B0A-9394-D5B2E85F14BA}" destId="{72FA8B73-910B-4BBB-A2CC-09F00E1E6016}" srcOrd="0" destOrd="0" presId="urn:microsoft.com/office/officeart/2005/8/layout/lProcess2"/>
    <dgm:cxn modelId="{DF257B5C-2B4E-46DF-9D74-F207857B3A52}" type="presOf" srcId="{7340B7E7-B057-4352-ACDE-01783873BA5E}" destId="{370A2C9D-90CC-4070-B8F7-E3FD08C5B578}" srcOrd="0" destOrd="0" presId="urn:microsoft.com/office/officeart/2005/8/layout/lProcess2"/>
    <dgm:cxn modelId="{A5DA0512-85A3-4559-80EE-401209B3A822}" type="presOf" srcId="{65BF46A3-FF08-4E9D-A82F-D2C77809A4E8}" destId="{BCD361D3-DE85-4E1F-83B6-B5EF1DAD2997}" srcOrd="1" destOrd="0" presId="urn:microsoft.com/office/officeart/2005/8/layout/lProcess2"/>
    <dgm:cxn modelId="{D8119870-8B24-4401-8BAB-22F63BF55382}" srcId="{64C36971-6AD1-4A37-AC49-88F97EF82EB5}" destId="{B1632D04-46ED-469C-AA65-420F35F82FC1}" srcOrd="0" destOrd="0" parTransId="{E43414DC-CA80-4ED5-B2C9-6AFCF4CFB721}" sibTransId="{5E4A6677-B1F3-4538-8458-8E9818C509E9}"/>
    <dgm:cxn modelId="{4C1360E9-FB9D-44A5-9605-8C084EA68ED4}" type="presOf" srcId="{65BF46A3-FF08-4E9D-A82F-D2C77809A4E8}" destId="{92FD12BF-9B45-4354-A537-635BC3AD2241}" srcOrd="0" destOrd="0" presId="urn:microsoft.com/office/officeart/2005/8/layout/lProcess2"/>
    <dgm:cxn modelId="{F86E218C-1DCF-461B-B33E-87635AAEF4D9}" type="presOf" srcId="{64C36971-6AD1-4A37-AC49-88F97EF82EB5}" destId="{C871EECC-F261-4092-BA1F-E9A03C076E0F}" srcOrd="1" destOrd="0" presId="urn:microsoft.com/office/officeart/2005/8/layout/lProcess2"/>
    <dgm:cxn modelId="{D32A364B-2F1E-4047-AF37-46FC54491EAE}" type="presOf" srcId="{2653F8E8-F5A1-4AC5-A3DB-5E0B6F2EF174}" destId="{84FFE483-3DB3-41A2-9602-99F018783754}" srcOrd="0" destOrd="0" presId="urn:microsoft.com/office/officeart/2005/8/layout/lProcess2"/>
    <dgm:cxn modelId="{B05C37F0-818B-44CD-9695-593F84ABCF4F}" srcId="{65BF46A3-FF08-4E9D-A82F-D2C77809A4E8}" destId="{2653F8E8-F5A1-4AC5-A3DB-5E0B6F2EF174}" srcOrd="0" destOrd="0" parTransId="{0E3988E7-1629-43F0-9498-77C55CE87BCC}" sibTransId="{22C5518C-5D70-41AE-A6A5-7073AB54B8BD}"/>
    <dgm:cxn modelId="{55957DCF-0050-4AAF-8269-C596CEEC194F}" srcId="{7340B7E7-B057-4352-ACDE-01783873BA5E}" destId="{78CDE5B9-C877-47D5-B02C-C63BD19C5C3E}" srcOrd="1" destOrd="0" parTransId="{9809AE8E-AB9C-454B-B377-9F1B4B8CB57B}" sibTransId="{9195B608-C4E0-491F-A780-17C741133EA5}"/>
    <dgm:cxn modelId="{0DFAEEAC-72D8-4B22-A00E-40AC44F8BC80}" srcId="{7340B7E7-B057-4352-ACDE-01783873BA5E}" destId="{64C36971-6AD1-4A37-AC49-88F97EF82EB5}" srcOrd="0" destOrd="0" parTransId="{4C11011F-F4C4-4BEE-A73C-62DDC8044115}" sibTransId="{23334E17-DB77-4183-B94C-2AE4DD4747B5}"/>
    <dgm:cxn modelId="{ADD89A09-D339-4E81-A319-4DBA904CD780}" type="presOf" srcId="{6A469F4E-0609-4B78-B163-3E0CC352DDD8}" destId="{869FB2EA-E295-470F-99B5-04E28FCA9DD4}" srcOrd="0" destOrd="0" presId="urn:microsoft.com/office/officeart/2005/8/layout/lProcess2"/>
    <dgm:cxn modelId="{AD6CEB0D-ED84-4B4A-A10F-CB235261F378}" type="presOf" srcId="{78CDE5B9-C877-47D5-B02C-C63BD19C5C3E}" destId="{03BF1730-98BB-4C4E-9727-567679476DF3}" srcOrd="0" destOrd="0" presId="urn:microsoft.com/office/officeart/2005/8/layout/lProcess2"/>
    <dgm:cxn modelId="{8A970C58-9787-424B-B451-3A0C138A4DEE}" srcId="{64C36971-6AD1-4A37-AC49-88F97EF82EB5}" destId="{6A469F4E-0609-4B78-B163-3E0CC352DDD8}" srcOrd="1" destOrd="0" parTransId="{9FD68BDB-73E9-4328-A405-7AA92A9FD7F7}" sibTransId="{6BA94751-D075-4DAB-B82B-20DA8AA08C83}"/>
    <dgm:cxn modelId="{BB283025-3F78-49E8-A55A-BEB5861F659D}" type="presOf" srcId="{ABAD494B-5FC5-4E26-8016-F70B73EEA6FA}" destId="{0FF8E7B6-477D-4F50-8F52-9047019BB93A}" srcOrd="0" destOrd="0" presId="urn:microsoft.com/office/officeart/2005/8/layout/lProcess2"/>
    <dgm:cxn modelId="{A735E503-B616-4701-ACDA-CA269320D246}" type="presOf" srcId="{64C36971-6AD1-4A37-AC49-88F97EF82EB5}" destId="{885777BA-0303-40E4-861D-30CF50CFACAE}" srcOrd="0" destOrd="0" presId="urn:microsoft.com/office/officeart/2005/8/layout/lProcess2"/>
    <dgm:cxn modelId="{3D3F99E0-3C84-4063-9752-F64EA822D56F}" srcId="{78CDE5B9-C877-47D5-B02C-C63BD19C5C3E}" destId="{ABAD494B-5FC5-4E26-8016-F70B73EEA6FA}" srcOrd="0" destOrd="0" parTransId="{DF6EEB20-39FE-4494-A00B-D9A2AB08425D}" sibTransId="{0BE75556-7077-498C-ADB1-5FCC8F0D4D66}"/>
    <dgm:cxn modelId="{A9DE3C44-3E50-40C4-9AF8-28FDC739C06E}" srcId="{78CDE5B9-C877-47D5-B02C-C63BD19C5C3E}" destId="{D0F5E3A9-BDE3-4B0A-9394-D5B2E85F14BA}" srcOrd="1" destOrd="0" parTransId="{9445396F-6552-476E-BDA7-F7E8D3120FDD}" sibTransId="{F55146B6-24BB-4110-A4D0-6E399A6B72A5}"/>
    <dgm:cxn modelId="{D4D53881-8C48-4104-A008-204D8B99A7DA}" type="presOf" srcId="{B1632D04-46ED-469C-AA65-420F35F82FC1}" destId="{7CDBD7C5-DD1E-48F3-ABE1-E8E099B0F281}" srcOrd="0" destOrd="0" presId="urn:microsoft.com/office/officeart/2005/8/layout/lProcess2"/>
    <dgm:cxn modelId="{9653138B-8B74-4398-8E90-9C18A74F2EB7}" type="presParOf" srcId="{370A2C9D-90CC-4070-B8F7-E3FD08C5B578}" destId="{115D8575-F4E6-4550-A32F-618B6AE84C18}" srcOrd="0" destOrd="0" presId="urn:microsoft.com/office/officeart/2005/8/layout/lProcess2"/>
    <dgm:cxn modelId="{9C3B567C-2E30-4B97-9F98-3C8A49B22CDC}" type="presParOf" srcId="{115D8575-F4E6-4550-A32F-618B6AE84C18}" destId="{885777BA-0303-40E4-861D-30CF50CFACAE}" srcOrd="0" destOrd="0" presId="urn:microsoft.com/office/officeart/2005/8/layout/lProcess2"/>
    <dgm:cxn modelId="{0F2C7E46-C8B8-423F-865C-D8FC9C2900F5}" type="presParOf" srcId="{115D8575-F4E6-4550-A32F-618B6AE84C18}" destId="{C871EECC-F261-4092-BA1F-E9A03C076E0F}" srcOrd="1" destOrd="0" presId="urn:microsoft.com/office/officeart/2005/8/layout/lProcess2"/>
    <dgm:cxn modelId="{222E3BD1-2E1D-4646-B367-4591E67DB9DA}" type="presParOf" srcId="{115D8575-F4E6-4550-A32F-618B6AE84C18}" destId="{4AA4FD86-E91A-4CD0-9946-2E2742DEF4B3}" srcOrd="2" destOrd="0" presId="urn:microsoft.com/office/officeart/2005/8/layout/lProcess2"/>
    <dgm:cxn modelId="{052E6890-AFBB-4238-9C36-92EABCF8A29F}" type="presParOf" srcId="{4AA4FD86-E91A-4CD0-9946-2E2742DEF4B3}" destId="{D633D01E-A024-4431-933D-164D502B0D33}" srcOrd="0" destOrd="0" presId="urn:microsoft.com/office/officeart/2005/8/layout/lProcess2"/>
    <dgm:cxn modelId="{5814DBCD-C462-4DE7-A990-8B6789FBEB6A}" type="presParOf" srcId="{D633D01E-A024-4431-933D-164D502B0D33}" destId="{7CDBD7C5-DD1E-48F3-ABE1-E8E099B0F281}" srcOrd="0" destOrd="0" presId="urn:microsoft.com/office/officeart/2005/8/layout/lProcess2"/>
    <dgm:cxn modelId="{5553BCCD-4FD5-4B50-9211-D0EA5AD068DF}" type="presParOf" srcId="{D633D01E-A024-4431-933D-164D502B0D33}" destId="{72CACFFF-C48C-4B14-89DE-C868D2D3EA24}" srcOrd="1" destOrd="0" presId="urn:microsoft.com/office/officeart/2005/8/layout/lProcess2"/>
    <dgm:cxn modelId="{F2714C27-A26F-4C62-B33D-7031635F34F4}" type="presParOf" srcId="{D633D01E-A024-4431-933D-164D502B0D33}" destId="{869FB2EA-E295-470F-99B5-04E28FCA9DD4}" srcOrd="2" destOrd="0" presId="urn:microsoft.com/office/officeart/2005/8/layout/lProcess2"/>
    <dgm:cxn modelId="{5AABDCFB-1A1D-452E-9A25-FFBC542DE3BB}" type="presParOf" srcId="{370A2C9D-90CC-4070-B8F7-E3FD08C5B578}" destId="{482CDFA5-B60B-4806-8F51-4BF7DF4B5B09}" srcOrd="1" destOrd="0" presId="urn:microsoft.com/office/officeart/2005/8/layout/lProcess2"/>
    <dgm:cxn modelId="{9292F7F1-2725-4413-B196-4A06B7E84F30}" type="presParOf" srcId="{370A2C9D-90CC-4070-B8F7-E3FD08C5B578}" destId="{80D73223-E13B-4EC3-AB58-1E3A71D8D894}" srcOrd="2" destOrd="0" presId="urn:microsoft.com/office/officeart/2005/8/layout/lProcess2"/>
    <dgm:cxn modelId="{E89568EC-198B-4351-BAAD-E36B3EAF536B}" type="presParOf" srcId="{80D73223-E13B-4EC3-AB58-1E3A71D8D894}" destId="{03BF1730-98BB-4C4E-9727-567679476DF3}" srcOrd="0" destOrd="0" presId="urn:microsoft.com/office/officeart/2005/8/layout/lProcess2"/>
    <dgm:cxn modelId="{BF25FD0D-7BEB-46AC-8E3D-50EE6A9312B8}" type="presParOf" srcId="{80D73223-E13B-4EC3-AB58-1E3A71D8D894}" destId="{763A4AC0-FDF1-4240-915D-B90A9A51C35B}" srcOrd="1" destOrd="0" presId="urn:microsoft.com/office/officeart/2005/8/layout/lProcess2"/>
    <dgm:cxn modelId="{8EE51DAB-DC43-4B44-9C0D-DA3A909E5F5A}" type="presParOf" srcId="{80D73223-E13B-4EC3-AB58-1E3A71D8D894}" destId="{D99B278A-D883-4639-9FC0-8BB7BA63DE2B}" srcOrd="2" destOrd="0" presId="urn:microsoft.com/office/officeart/2005/8/layout/lProcess2"/>
    <dgm:cxn modelId="{73305E31-0AB1-42A0-81B7-05D386D8B44B}" type="presParOf" srcId="{D99B278A-D883-4639-9FC0-8BB7BA63DE2B}" destId="{2CD6AF4E-62A5-4160-845F-3FB54BF7BBF0}" srcOrd="0" destOrd="0" presId="urn:microsoft.com/office/officeart/2005/8/layout/lProcess2"/>
    <dgm:cxn modelId="{DD6BDE91-5E22-4E13-8A12-D919C58348E2}" type="presParOf" srcId="{2CD6AF4E-62A5-4160-845F-3FB54BF7BBF0}" destId="{0FF8E7B6-477D-4F50-8F52-9047019BB93A}" srcOrd="0" destOrd="0" presId="urn:microsoft.com/office/officeart/2005/8/layout/lProcess2"/>
    <dgm:cxn modelId="{ED997495-6E16-4EA7-866F-522C3CB5AEBC}" type="presParOf" srcId="{2CD6AF4E-62A5-4160-845F-3FB54BF7BBF0}" destId="{06E50000-50D6-440D-A181-AAD84C6C5480}" srcOrd="1" destOrd="0" presId="urn:microsoft.com/office/officeart/2005/8/layout/lProcess2"/>
    <dgm:cxn modelId="{F6535662-A7FD-489D-83D2-82D0B1E87AC6}" type="presParOf" srcId="{2CD6AF4E-62A5-4160-845F-3FB54BF7BBF0}" destId="{72FA8B73-910B-4BBB-A2CC-09F00E1E6016}" srcOrd="2" destOrd="0" presId="urn:microsoft.com/office/officeart/2005/8/layout/lProcess2"/>
    <dgm:cxn modelId="{F66895FB-D8F5-42C0-9856-609D21910D37}" type="presParOf" srcId="{370A2C9D-90CC-4070-B8F7-E3FD08C5B578}" destId="{A2F22085-B256-4E37-BF12-AA4D38C768C4}" srcOrd="3" destOrd="0" presId="urn:microsoft.com/office/officeart/2005/8/layout/lProcess2"/>
    <dgm:cxn modelId="{CB9FABD9-90B3-4969-82D4-4A370455C5CC}" type="presParOf" srcId="{370A2C9D-90CC-4070-B8F7-E3FD08C5B578}" destId="{7159C67D-A3AA-4CA6-AB2B-7D86782B425B}" srcOrd="4" destOrd="0" presId="urn:microsoft.com/office/officeart/2005/8/layout/lProcess2"/>
    <dgm:cxn modelId="{6F4B4318-A84A-4A76-B315-E49E61140E9D}" type="presParOf" srcId="{7159C67D-A3AA-4CA6-AB2B-7D86782B425B}" destId="{92FD12BF-9B45-4354-A537-635BC3AD2241}" srcOrd="0" destOrd="0" presId="urn:microsoft.com/office/officeart/2005/8/layout/lProcess2"/>
    <dgm:cxn modelId="{0996CE1F-4079-4969-AD29-D1EEA2ACA810}" type="presParOf" srcId="{7159C67D-A3AA-4CA6-AB2B-7D86782B425B}" destId="{BCD361D3-DE85-4E1F-83B6-B5EF1DAD2997}" srcOrd="1" destOrd="0" presId="urn:microsoft.com/office/officeart/2005/8/layout/lProcess2"/>
    <dgm:cxn modelId="{F070580F-5DBC-4AFE-9DC3-06D4244B5E64}" type="presParOf" srcId="{7159C67D-A3AA-4CA6-AB2B-7D86782B425B}" destId="{E5AD2075-3B3B-4FB8-B81D-634E4E865110}" srcOrd="2" destOrd="0" presId="urn:microsoft.com/office/officeart/2005/8/layout/lProcess2"/>
    <dgm:cxn modelId="{D034A92F-9386-4ACB-9360-435B67AB2C56}" type="presParOf" srcId="{E5AD2075-3B3B-4FB8-B81D-634E4E865110}" destId="{A70AC141-5193-42B5-AA42-B91EB1C7058C}" srcOrd="0" destOrd="0" presId="urn:microsoft.com/office/officeart/2005/8/layout/lProcess2"/>
    <dgm:cxn modelId="{3D725ED7-3FA7-4B85-91E4-853F62784924}" type="presParOf" srcId="{A70AC141-5193-42B5-AA42-B91EB1C7058C}" destId="{84FFE483-3DB3-41A2-9602-99F018783754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9C295F-98FA-4D4E-BA3F-F6ACD05EF623}">
      <dsp:nvSpPr>
        <dsp:cNvPr id="0" name=""/>
        <dsp:cNvSpPr/>
      </dsp:nvSpPr>
      <dsp:spPr>
        <a:xfrm>
          <a:off x="3840473" y="2231455"/>
          <a:ext cx="2111718" cy="1004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4868"/>
              </a:lnTo>
              <a:lnTo>
                <a:pt x="2111718" y="684868"/>
              </a:lnTo>
              <a:lnTo>
                <a:pt x="2111718" y="100498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673621-1AB9-4A7B-A197-6EBE5A1AACBD}">
      <dsp:nvSpPr>
        <dsp:cNvPr id="0" name=""/>
        <dsp:cNvSpPr/>
      </dsp:nvSpPr>
      <dsp:spPr>
        <a:xfrm>
          <a:off x="1728754" y="2231455"/>
          <a:ext cx="2111718" cy="1004986"/>
        </a:xfrm>
        <a:custGeom>
          <a:avLst/>
          <a:gdLst/>
          <a:ahLst/>
          <a:cxnLst/>
          <a:rect l="0" t="0" r="0" b="0"/>
          <a:pathLst>
            <a:path>
              <a:moveTo>
                <a:pt x="2111718" y="0"/>
              </a:moveTo>
              <a:lnTo>
                <a:pt x="2111718" y="684868"/>
              </a:lnTo>
              <a:lnTo>
                <a:pt x="0" y="684868"/>
              </a:lnTo>
              <a:lnTo>
                <a:pt x="0" y="100498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EE247D-5902-4202-A864-378F57EF2C2D}">
      <dsp:nvSpPr>
        <dsp:cNvPr id="0" name=""/>
        <dsp:cNvSpPr/>
      </dsp:nvSpPr>
      <dsp:spPr>
        <a:xfrm>
          <a:off x="552146" y="37187"/>
          <a:ext cx="6576653" cy="2194267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3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E60256-FA4D-4485-8B62-67F04C0FD259}">
      <dsp:nvSpPr>
        <dsp:cNvPr id="0" name=""/>
        <dsp:cNvSpPr/>
      </dsp:nvSpPr>
      <dsp:spPr>
        <a:xfrm>
          <a:off x="936095" y="401938"/>
          <a:ext cx="6576653" cy="2194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+mj-lt"/>
              <a:ea typeface="Times New Roman"/>
              <a:cs typeface="Times New Roman"/>
            </a:rPr>
            <a:t>Работу с родителями, воспитывающих ребенка с ОВЗ целесообразно проводить в </a:t>
          </a:r>
          <a:r>
            <a:rPr lang="ru-RU" sz="2400" b="1" i="1" kern="1200" dirty="0" smtClean="0">
              <a:latin typeface="+mj-lt"/>
              <a:ea typeface="Times New Roman"/>
              <a:cs typeface="Times New Roman"/>
            </a:rPr>
            <a:t>двух направлениях</a:t>
          </a:r>
          <a:r>
            <a:rPr lang="ru-RU" sz="2400" b="1" kern="1200" dirty="0" smtClean="0">
              <a:latin typeface="+mj-lt"/>
              <a:ea typeface="Times New Roman"/>
              <a:cs typeface="Times New Roman"/>
            </a:rPr>
            <a:t>:</a:t>
          </a:r>
          <a:endParaRPr lang="ru-RU" sz="2400" kern="1200" dirty="0">
            <a:latin typeface="+mj-lt"/>
          </a:endParaRPr>
        </a:p>
      </dsp:txBody>
      <dsp:txXfrm>
        <a:off x="1000363" y="466206"/>
        <a:ext cx="6448117" cy="2065731"/>
      </dsp:txXfrm>
    </dsp:sp>
    <dsp:sp modelId="{60ABAA5E-DC03-46DC-BCE0-9522DFB5D085}">
      <dsp:nvSpPr>
        <dsp:cNvPr id="0" name=""/>
        <dsp:cNvSpPr/>
      </dsp:nvSpPr>
      <dsp:spPr>
        <a:xfrm>
          <a:off x="984" y="3236441"/>
          <a:ext cx="3455540" cy="2194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8CE0ED-B196-46AF-A672-CFBCFCE38315}">
      <dsp:nvSpPr>
        <dsp:cNvPr id="0" name=""/>
        <dsp:cNvSpPr/>
      </dsp:nvSpPr>
      <dsp:spPr>
        <a:xfrm>
          <a:off x="384933" y="3601192"/>
          <a:ext cx="3455540" cy="2194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Информирование родителей о психологических особенностях ребенка, психологии воспитания и психологии семейных отношений.</a:t>
          </a:r>
          <a:r>
            <a:rPr lang="ru-RU" sz="1800" b="1" u="sng" kern="1200" dirty="0" smtClean="0"/>
            <a:t> </a:t>
          </a:r>
          <a:endParaRPr lang="ru-RU" sz="1800" b="1" kern="1200" dirty="0"/>
        </a:p>
      </dsp:txBody>
      <dsp:txXfrm>
        <a:off x="449201" y="3665460"/>
        <a:ext cx="3327004" cy="2065731"/>
      </dsp:txXfrm>
    </dsp:sp>
    <dsp:sp modelId="{184161D7-54E3-487E-94E4-AB32898A2389}">
      <dsp:nvSpPr>
        <dsp:cNvPr id="0" name=""/>
        <dsp:cNvSpPr/>
      </dsp:nvSpPr>
      <dsp:spPr>
        <a:xfrm>
          <a:off x="4224422" y="3236441"/>
          <a:ext cx="3455540" cy="2194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1BD6B3-C1C7-47B8-94E5-898A1233FE2C}">
      <dsp:nvSpPr>
        <dsp:cNvPr id="0" name=""/>
        <dsp:cNvSpPr/>
      </dsp:nvSpPr>
      <dsp:spPr>
        <a:xfrm>
          <a:off x="4608371" y="3601192"/>
          <a:ext cx="3455540" cy="2194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none" kern="1200" smtClean="0"/>
            <a:t>Обучение эффективным способам общения с ребенком осуществляется путем проведения детско-родительских игр, тренингов, совместных коррекционных занятий с детьми. </a:t>
          </a:r>
          <a:endParaRPr lang="ru-RU" sz="1800" b="1" u="none" kern="1200" dirty="0"/>
        </a:p>
      </dsp:txBody>
      <dsp:txXfrm>
        <a:off x="4672639" y="3665460"/>
        <a:ext cx="3327004" cy="20657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5777BA-0303-40E4-861D-30CF50CFACAE}">
      <dsp:nvSpPr>
        <dsp:cNvPr id="0" name=""/>
        <dsp:cNvSpPr/>
      </dsp:nvSpPr>
      <dsp:spPr>
        <a:xfrm>
          <a:off x="993" y="0"/>
          <a:ext cx="2582206" cy="55054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«Школа для всех»- гармоничная и разнообразная образовательная среда</a:t>
          </a:r>
          <a:endParaRPr lang="ru-RU" sz="1800" b="1" kern="1200" dirty="0"/>
        </a:p>
      </dsp:txBody>
      <dsp:txXfrm>
        <a:off x="993" y="0"/>
        <a:ext cx="2582206" cy="1651635"/>
      </dsp:txXfrm>
    </dsp:sp>
    <dsp:sp modelId="{7CDBD7C5-DD1E-48F3-ABE1-E8E099B0F281}">
      <dsp:nvSpPr>
        <dsp:cNvPr id="0" name=""/>
        <dsp:cNvSpPr/>
      </dsp:nvSpPr>
      <dsp:spPr>
        <a:xfrm>
          <a:off x="259213" y="1653247"/>
          <a:ext cx="2065765" cy="1659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Разнообразие потребностей ребенка</a:t>
          </a:r>
          <a:endParaRPr lang="ru-RU" sz="1800" b="1" kern="1200" dirty="0"/>
        </a:p>
      </dsp:txBody>
      <dsp:txXfrm>
        <a:off x="307832" y="1701866"/>
        <a:ext cx="1968527" cy="1562730"/>
      </dsp:txXfrm>
    </dsp:sp>
    <dsp:sp modelId="{869FB2EA-E295-470F-99B5-04E28FCA9DD4}">
      <dsp:nvSpPr>
        <dsp:cNvPr id="0" name=""/>
        <dsp:cNvSpPr/>
      </dsp:nvSpPr>
      <dsp:spPr>
        <a:xfrm>
          <a:off x="259213" y="3568596"/>
          <a:ext cx="2065765" cy="1659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Поддержка родителей детей с ОВЗ</a:t>
          </a:r>
          <a:endParaRPr lang="ru-RU" sz="2000" b="1" kern="1200" dirty="0"/>
        </a:p>
      </dsp:txBody>
      <dsp:txXfrm>
        <a:off x="307832" y="3617215"/>
        <a:ext cx="1968527" cy="1562730"/>
      </dsp:txXfrm>
    </dsp:sp>
    <dsp:sp modelId="{03BF1730-98BB-4C4E-9727-567679476DF3}">
      <dsp:nvSpPr>
        <dsp:cNvPr id="0" name=""/>
        <dsp:cNvSpPr/>
      </dsp:nvSpPr>
      <dsp:spPr>
        <a:xfrm>
          <a:off x="2776865" y="0"/>
          <a:ext cx="2582206" cy="55054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Инклюзивная культура семьи и школы</a:t>
          </a:r>
          <a:endParaRPr lang="ru-RU" sz="1800" b="1" kern="1200" dirty="0"/>
        </a:p>
      </dsp:txBody>
      <dsp:txXfrm>
        <a:off x="2776865" y="0"/>
        <a:ext cx="2582206" cy="1651635"/>
      </dsp:txXfrm>
    </dsp:sp>
    <dsp:sp modelId="{0FF8E7B6-477D-4F50-8F52-9047019BB93A}">
      <dsp:nvSpPr>
        <dsp:cNvPr id="0" name=""/>
        <dsp:cNvSpPr/>
      </dsp:nvSpPr>
      <dsp:spPr>
        <a:xfrm>
          <a:off x="3035086" y="1653247"/>
          <a:ext cx="2065765" cy="1659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Тренинг общения для родителей. Здоровый психологический климат в семье</a:t>
          </a:r>
          <a:endParaRPr lang="ru-RU" sz="1800" b="1" kern="1200" dirty="0"/>
        </a:p>
      </dsp:txBody>
      <dsp:txXfrm>
        <a:off x="3083705" y="1701866"/>
        <a:ext cx="1968527" cy="1562730"/>
      </dsp:txXfrm>
    </dsp:sp>
    <dsp:sp modelId="{72FA8B73-910B-4BBB-A2CC-09F00E1E6016}">
      <dsp:nvSpPr>
        <dsp:cNvPr id="0" name=""/>
        <dsp:cNvSpPr/>
      </dsp:nvSpPr>
      <dsp:spPr>
        <a:xfrm>
          <a:off x="3035086" y="3568596"/>
          <a:ext cx="2065765" cy="1659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Здоровье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сберегающее пространство в классе</a:t>
          </a:r>
          <a:endParaRPr lang="ru-RU" sz="1800" b="1" kern="1200" dirty="0"/>
        </a:p>
      </dsp:txBody>
      <dsp:txXfrm>
        <a:off x="3083705" y="3617215"/>
        <a:ext cx="1968527" cy="1562730"/>
      </dsp:txXfrm>
    </dsp:sp>
    <dsp:sp modelId="{92FD12BF-9B45-4354-A537-635BC3AD2241}">
      <dsp:nvSpPr>
        <dsp:cNvPr id="0" name=""/>
        <dsp:cNvSpPr/>
      </dsp:nvSpPr>
      <dsp:spPr>
        <a:xfrm>
          <a:off x="5552737" y="0"/>
          <a:ext cx="2582206" cy="55054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Стратегии инклюзивного образования – взаимное обучение и вовлечение родителей</a:t>
          </a:r>
          <a:endParaRPr lang="ru-RU" sz="1800" b="1" kern="1200" dirty="0"/>
        </a:p>
      </dsp:txBody>
      <dsp:txXfrm>
        <a:off x="5552737" y="0"/>
        <a:ext cx="2582206" cy="1651635"/>
      </dsp:txXfrm>
    </dsp:sp>
    <dsp:sp modelId="{84FFE483-3DB3-41A2-9602-99F018783754}">
      <dsp:nvSpPr>
        <dsp:cNvPr id="0" name=""/>
        <dsp:cNvSpPr/>
      </dsp:nvSpPr>
      <dsp:spPr>
        <a:xfrm>
          <a:off x="5810958" y="1651635"/>
          <a:ext cx="2065765" cy="35785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Взаимное обучение: особенности, эффективность, практические рекомендации</a:t>
          </a:r>
          <a:endParaRPr lang="ru-RU" sz="2000" b="1" kern="1200" dirty="0"/>
        </a:p>
      </dsp:txBody>
      <dsp:txXfrm>
        <a:off x="5871462" y="1712139"/>
        <a:ext cx="1944757" cy="34575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a.info/" TargetMode="External"/><Relationship Id="rId2" Type="http://schemas.openxmlformats.org/officeDocument/2006/relationships/hyperlink" Target="http://psyjournals.ru/inclusive_edu/issue/44068_full.s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old-child.ru/" TargetMode="External"/><Relationship Id="rId4" Type="http://schemas.openxmlformats.org/officeDocument/2006/relationships/hyperlink" Target="http://www.invalid.ru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ndeti.ru/" TargetMode="External"/><Relationship Id="rId2" Type="http://schemas.openxmlformats.org/officeDocument/2006/relationships/hyperlink" Target="http://www.detiangeli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ep-a-head.desc.r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Заголовок 2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Поддержка родителей, имеющих ребенка с ограниченными возможностями здоровья, в инклюзивном пространстве</a:t>
            </a:r>
            <a:endParaRPr lang="ru-RU" b="1" dirty="0"/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05064"/>
            <a:ext cx="3187328" cy="21319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9740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212976"/>
            <a:ext cx="3194340" cy="26938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4426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002060"/>
                </a:solidFill>
              </a:rPr>
              <a:t>Поддержка родителей, имеющих ребенка с ограниченными возможностями здоровья, в инклюзивном пространстве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4221088"/>
            <a:ext cx="3816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a typeface="+mj-ea"/>
                <a:cs typeface="+mj-cs"/>
              </a:rPr>
              <a:t>Программа обучающих курсов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61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Финансируется в рамках проекта «Юридическая защита прав инвалидов в России: доступность образования»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И модификации «Общественные организации людей с инвалидностью и родителей способствуют продвижению инклюзивного образования в России»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18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Адаптация родителей детей с ОВЗ в связи с вхождением в инклюзивное образовательное пространство: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Понимание и различие разнообразия потребностей детей, имеющих ОВЗ;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Эмоциональная поддержка;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Разрешение сложных конфликтов взаимодействия в семье;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Расширение толерантных репертуаров поведения родителей в семье и в школе.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групповых занятий: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690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420888"/>
            <a:ext cx="7948405" cy="3705275"/>
          </a:xfrm>
        </p:spPr>
        <p:txBody>
          <a:bodyPr/>
          <a:lstStyle/>
          <a:p>
            <a:r>
              <a:rPr lang="ru-RU" dirty="0" smtClean="0"/>
              <a:t>Понимание и принятие инклюзивной политики, готовность к эффективному взаимодействию со всеми участниками инклюзивного пространства;</a:t>
            </a:r>
          </a:p>
          <a:p>
            <a:r>
              <a:rPr lang="ru-RU" dirty="0" smtClean="0"/>
              <a:t>Формирование компетентности родителей в области эффективного управления своим поведением и поддержки детей с ОВЗ;</a:t>
            </a:r>
          </a:p>
          <a:p>
            <a:r>
              <a:rPr lang="ru-RU" dirty="0" smtClean="0"/>
              <a:t>Нормализация внутрисемейных отношений;</a:t>
            </a:r>
          </a:p>
          <a:p>
            <a:r>
              <a:rPr lang="ru-RU" dirty="0" smtClean="0"/>
              <a:t>Расширение социальных контактов семьи.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423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Прогнозируемые результаты обучения: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66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155861"/>
              </p:ext>
            </p:extLst>
          </p:nvPr>
        </p:nvGraphicFramePr>
        <p:xfrm>
          <a:off x="539750" y="620713"/>
          <a:ext cx="8135938" cy="5505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723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876397" cy="4281339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+mj-lt"/>
                <a:ea typeface="Times New Roman"/>
                <a:cs typeface="Times New Roman"/>
              </a:rPr>
              <a:t>Портал психологических изданий PsyJournals.ru — </a:t>
            </a:r>
            <a:r>
              <a:rPr lang="ru-RU" b="1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hlinkClick r:id="rId2"/>
              </a:rPr>
              <a:t>http://psyjournals.ru/inclusive_edu/issue/44068_full.shtml</a:t>
            </a:r>
            <a:r>
              <a:rPr lang="ru-RU" b="1" dirty="0">
                <a:solidFill>
                  <a:schemeClr val="tx1"/>
                </a:solidFill>
                <a:latin typeface="+mj-lt"/>
                <a:ea typeface="Times New Roman"/>
                <a:cs typeface="Times New Roman"/>
              </a:rPr>
              <a:t> [Социальная поддержка родителей детей с ОВЗ - Инклюзивное образование: методология, практика, технологии]</a:t>
            </a:r>
            <a:endParaRPr lang="ru-RU" sz="1800" b="1" dirty="0">
              <a:solidFill>
                <a:schemeClr val="tx1"/>
              </a:solidFill>
              <a:latin typeface="+mj-lt"/>
              <a:ea typeface="Calibri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tx1"/>
                </a:solidFill>
                <a:latin typeface="+mj-lt"/>
                <a:hlinkClick r:id="rId3"/>
              </a:rPr>
              <a:t>www.inva.info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– каталог сайтов 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по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инвалидности 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и реабилитации с 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удобным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поиском</a:t>
            </a:r>
            <a:endParaRPr lang="ru-RU" b="1" dirty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tx1"/>
                </a:solidFill>
                <a:latin typeface="+mj-lt"/>
                <a:hlinkClick r:id="rId4"/>
              </a:rPr>
              <a:t>www.invalid.ru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– сервер для 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инвалидов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: чат, законы, основные 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понятия,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порядок 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проведения экспертизы 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нетрудоспособности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, ссылки на другие ресурсы</a:t>
            </a: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tx1"/>
                </a:solidFill>
                <a:latin typeface="+mj-lt"/>
                <a:hlinkClick r:id="rId5"/>
              </a:rPr>
              <a:t>www.gold-child.ru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– сайт 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для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родителей 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детей-инвалидов «Город 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Золотой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»: книги о воспитании детей, книги 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и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методики 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по реабилитации, 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нормативные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документы</a:t>
            </a:r>
            <a:endParaRPr lang="ru-RU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 и интернет-ресурсы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60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348880"/>
            <a:ext cx="7876397" cy="3777283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hlinkClick r:id="rId2"/>
              </a:rPr>
              <a:t>www.detiangeli.ru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– сайт </a:t>
            </a:r>
            <a:r>
              <a:rPr lang="ru-RU" sz="2000" b="1" dirty="0" smtClean="0">
                <a:solidFill>
                  <a:schemeClr val="tx1"/>
                </a:solidFill>
              </a:rPr>
              <a:t>сообщества </a:t>
            </a:r>
            <a:r>
              <a:rPr lang="ru-RU" sz="2000" b="1" dirty="0">
                <a:solidFill>
                  <a:schemeClr val="tx1"/>
                </a:solidFill>
              </a:rPr>
              <a:t>родителей детей с ДЦП «</a:t>
            </a:r>
            <a:r>
              <a:rPr lang="ru-RU" sz="2000" b="1" dirty="0" smtClean="0">
                <a:solidFill>
                  <a:schemeClr val="tx1"/>
                </a:solidFill>
              </a:rPr>
              <a:t>Дети-Ангелы</a:t>
            </a:r>
            <a:r>
              <a:rPr lang="ru-RU" sz="2000" b="1" dirty="0">
                <a:solidFill>
                  <a:schemeClr val="tx1"/>
                </a:solidFill>
              </a:rPr>
              <a:t>»: библиотека, законы и </a:t>
            </a:r>
            <a:r>
              <a:rPr lang="ru-RU" sz="2000" b="1" dirty="0" smtClean="0">
                <a:solidFill>
                  <a:schemeClr val="tx1"/>
                </a:solidFill>
              </a:rPr>
              <a:t>постановления</a:t>
            </a:r>
            <a:r>
              <a:rPr lang="ru-RU" sz="2000" b="1" dirty="0">
                <a:solidFill>
                  <a:schemeClr val="tx1"/>
                </a:solidFill>
              </a:rPr>
              <a:t>, форум</a:t>
            </a:r>
          </a:p>
          <a:p>
            <a:r>
              <a:rPr lang="ru-RU" sz="2000" b="1" dirty="0" smtClean="0">
                <a:solidFill>
                  <a:schemeClr val="tx1"/>
                </a:solidFill>
                <a:hlinkClick r:id="rId3"/>
              </a:rPr>
              <a:t>www.sundeti.ru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– сайт </a:t>
            </a:r>
            <a:r>
              <a:rPr lang="ru-RU" sz="2000" b="1" dirty="0" smtClean="0">
                <a:solidFill>
                  <a:schemeClr val="tx1"/>
                </a:solidFill>
              </a:rPr>
              <a:t>общественной </a:t>
            </a:r>
            <a:r>
              <a:rPr lang="ru-RU" sz="2000" b="1" dirty="0">
                <a:solidFill>
                  <a:schemeClr val="tx1"/>
                </a:solidFill>
              </a:rPr>
              <a:t>организации поддержки </a:t>
            </a:r>
            <a:r>
              <a:rPr lang="ru-RU" sz="2000" b="1" dirty="0" smtClean="0">
                <a:solidFill>
                  <a:schemeClr val="tx1"/>
                </a:solidFill>
              </a:rPr>
              <a:t>людей-инвалидов </a:t>
            </a:r>
            <a:r>
              <a:rPr lang="ru-RU" sz="2000" b="1" dirty="0">
                <a:solidFill>
                  <a:schemeClr val="tx1"/>
                </a:solidFill>
              </a:rPr>
              <a:t>с синдромом Дауна «</a:t>
            </a:r>
            <a:r>
              <a:rPr lang="ru-RU" sz="2000" b="1" dirty="0" smtClean="0">
                <a:solidFill>
                  <a:schemeClr val="tx1"/>
                </a:solidFill>
              </a:rPr>
              <a:t>Солнечные дети</a:t>
            </a:r>
            <a:r>
              <a:rPr lang="ru-RU" sz="2000" b="1" dirty="0">
                <a:solidFill>
                  <a:schemeClr val="tx1"/>
                </a:solidFill>
              </a:rPr>
              <a:t>»</a:t>
            </a:r>
          </a:p>
          <a:p>
            <a:r>
              <a:rPr lang="ru-RU" sz="2000" b="1" dirty="0" smtClean="0">
                <a:solidFill>
                  <a:schemeClr val="tx1"/>
                </a:solidFill>
                <a:hlinkClick r:id="rId4"/>
              </a:rPr>
              <a:t>www.step-a-head.desc.ru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– </a:t>
            </a:r>
            <a:r>
              <a:rPr lang="ru-RU" sz="2000" b="1" dirty="0" smtClean="0">
                <a:solidFill>
                  <a:schemeClr val="tx1"/>
                </a:solidFill>
              </a:rPr>
              <a:t>информационный </a:t>
            </a:r>
            <a:r>
              <a:rPr lang="ru-RU" sz="2000" b="1" dirty="0">
                <a:solidFill>
                  <a:schemeClr val="tx1"/>
                </a:solidFill>
              </a:rPr>
              <a:t>портал для </a:t>
            </a:r>
            <a:r>
              <a:rPr lang="ru-RU" sz="2000" b="1" dirty="0" smtClean="0">
                <a:solidFill>
                  <a:schemeClr val="tx1"/>
                </a:solidFill>
              </a:rPr>
              <a:t>детей-инвалидов </a:t>
            </a:r>
            <a:r>
              <a:rPr lang="ru-RU" sz="2000" b="1" dirty="0">
                <a:solidFill>
                  <a:schemeClr val="tx1"/>
                </a:solidFill>
              </a:rPr>
              <a:t>и их родителей «Сделай шаг</a:t>
            </a:r>
            <a:r>
              <a:rPr lang="ru-RU" sz="2000" b="1" dirty="0" smtClean="0">
                <a:solidFill>
                  <a:schemeClr val="tx1"/>
                </a:solidFill>
              </a:rPr>
              <a:t>!»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Программа обучающих курсов «Поддержка родителей, имеющих ребенка с ОВЗ, в инклюзивном пространстве», </a:t>
            </a:r>
            <a:r>
              <a:rPr lang="ru-RU" sz="2000" dirty="0" smtClean="0">
                <a:solidFill>
                  <a:schemeClr val="tx1"/>
                </a:solidFill>
              </a:rPr>
              <a:t>Казань, 2011, НОУ «Городской центр образования взрослых»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 и интернет-ресурсы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298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В настоящее </a:t>
            </a:r>
            <a:r>
              <a:rPr lang="ru-RU" sz="2800" dirty="0" smtClean="0">
                <a:solidFill>
                  <a:srgbClr val="002060"/>
                </a:solidFill>
              </a:rPr>
              <a:t>время в </a:t>
            </a:r>
            <a:r>
              <a:rPr lang="ru-RU" sz="2800" dirty="0">
                <a:solidFill>
                  <a:srgbClr val="002060"/>
                </a:solidFill>
              </a:rPr>
              <a:t>России насчитывается около 80 </a:t>
            </a:r>
            <a:r>
              <a:rPr lang="ru-RU" sz="2800" dirty="0" smtClean="0">
                <a:solidFill>
                  <a:srgbClr val="002060"/>
                </a:solidFill>
              </a:rPr>
              <a:t>тыс. детей-инвалидов</a:t>
            </a:r>
            <a:r>
              <a:rPr lang="ru-RU" sz="2800" dirty="0">
                <a:solidFill>
                  <a:srgbClr val="002060"/>
                </a:solidFill>
              </a:rPr>
              <a:t>, что составляет </a:t>
            </a:r>
            <a:r>
              <a:rPr lang="ru-RU" sz="2800" dirty="0" smtClean="0">
                <a:solidFill>
                  <a:srgbClr val="002060"/>
                </a:solidFill>
              </a:rPr>
              <a:t>2% детской </a:t>
            </a:r>
            <a:r>
              <a:rPr lang="ru-RU" sz="2800" dirty="0">
                <a:solidFill>
                  <a:srgbClr val="002060"/>
                </a:solidFill>
              </a:rPr>
              <a:t>и подростковой популяции. </a:t>
            </a:r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Поданным </a:t>
            </a:r>
            <a:r>
              <a:rPr lang="ru-RU" sz="2800" dirty="0">
                <a:solidFill>
                  <a:srgbClr val="002060"/>
                </a:solidFill>
              </a:rPr>
              <a:t>проведенных научных </a:t>
            </a:r>
            <a:r>
              <a:rPr lang="ru-RU" sz="2800" dirty="0" smtClean="0">
                <a:solidFill>
                  <a:srgbClr val="002060"/>
                </a:solidFill>
              </a:rPr>
              <a:t>исследований</a:t>
            </a:r>
            <a:r>
              <a:rPr lang="ru-RU" sz="2800" dirty="0">
                <a:solidFill>
                  <a:srgbClr val="002060"/>
                </a:solidFill>
              </a:rPr>
              <a:t>, в ближайшие десятилетия </a:t>
            </a:r>
            <a:r>
              <a:rPr lang="ru-RU" sz="2800" dirty="0" smtClean="0">
                <a:solidFill>
                  <a:srgbClr val="002060"/>
                </a:solidFill>
              </a:rPr>
              <a:t>Россию ожидает </a:t>
            </a:r>
            <a:r>
              <a:rPr lang="ru-RU" sz="2800" dirty="0">
                <a:solidFill>
                  <a:srgbClr val="002060"/>
                </a:solidFill>
              </a:rPr>
              <a:t>увеличение численности </a:t>
            </a:r>
            <a:r>
              <a:rPr lang="ru-RU" sz="2800" dirty="0" smtClean="0">
                <a:solidFill>
                  <a:srgbClr val="002060"/>
                </a:solidFill>
              </a:rPr>
              <a:t>детей-инвалидов.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15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124744"/>
            <a:ext cx="8136903" cy="5001419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002060"/>
                </a:solidFill>
              </a:rPr>
              <a:t>Под категорию инвалидов </a:t>
            </a:r>
            <a:r>
              <a:rPr lang="ru-RU" sz="2000" dirty="0" smtClean="0">
                <a:solidFill>
                  <a:srgbClr val="002060"/>
                </a:solidFill>
              </a:rPr>
              <a:t>детства подпадают </a:t>
            </a:r>
            <a:r>
              <a:rPr lang="ru-RU" sz="2000" dirty="0">
                <a:solidFill>
                  <a:srgbClr val="002060"/>
                </a:solidFill>
              </a:rPr>
              <a:t>малыши с очень </a:t>
            </a:r>
            <a:r>
              <a:rPr lang="ru-RU" sz="2000" dirty="0" smtClean="0">
                <a:solidFill>
                  <a:srgbClr val="002060"/>
                </a:solidFill>
              </a:rPr>
              <a:t>широким спектром </a:t>
            </a:r>
            <a:r>
              <a:rPr lang="ru-RU" sz="2000" dirty="0">
                <a:solidFill>
                  <a:srgbClr val="002060"/>
                </a:solidFill>
              </a:rPr>
              <a:t>врожденных и </a:t>
            </a:r>
            <a:r>
              <a:rPr lang="ru-RU" sz="2000" dirty="0" smtClean="0">
                <a:solidFill>
                  <a:srgbClr val="002060"/>
                </a:solidFill>
              </a:rPr>
              <a:t>приобретенных заболеваний </a:t>
            </a:r>
            <a:r>
              <a:rPr lang="ru-RU" sz="2000" dirty="0">
                <a:solidFill>
                  <a:srgbClr val="002060"/>
                </a:solidFill>
              </a:rPr>
              <a:t>и </a:t>
            </a:r>
            <a:r>
              <a:rPr lang="ru-RU" sz="2000" dirty="0" smtClean="0">
                <a:solidFill>
                  <a:srgbClr val="002060"/>
                </a:solidFill>
              </a:rPr>
              <a:t>отклонений. Но</a:t>
            </a:r>
            <a:r>
              <a:rPr lang="ru-RU" sz="2000" dirty="0">
                <a:solidFill>
                  <a:srgbClr val="002060"/>
                </a:solidFill>
              </a:rPr>
              <a:t>, какова бы ни </a:t>
            </a:r>
            <a:r>
              <a:rPr lang="ru-RU" sz="2000" dirty="0" smtClean="0">
                <a:solidFill>
                  <a:srgbClr val="002060"/>
                </a:solidFill>
              </a:rPr>
              <a:t>была этиология </a:t>
            </a:r>
            <a:r>
              <a:rPr lang="ru-RU" sz="2000" dirty="0">
                <a:solidFill>
                  <a:srgbClr val="002060"/>
                </a:solidFill>
              </a:rPr>
              <a:t>болезни, душевные </a:t>
            </a:r>
            <a:r>
              <a:rPr lang="ru-RU" sz="2000" dirty="0" smtClean="0">
                <a:solidFill>
                  <a:srgbClr val="002060"/>
                </a:solidFill>
              </a:rPr>
              <a:t>переживания </a:t>
            </a:r>
            <a:r>
              <a:rPr lang="ru-RU" sz="2000" dirty="0">
                <a:solidFill>
                  <a:srgbClr val="002060"/>
                </a:solidFill>
              </a:rPr>
              <a:t>родителей детей-инвалидов </a:t>
            </a:r>
            <a:r>
              <a:rPr lang="ru-RU" sz="2000" dirty="0" smtClean="0">
                <a:solidFill>
                  <a:srgbClr val="002060"/>
                </a:solidFill>
              </a:rPr>
              <a:t>практически </a:t>
            </a:r>
            <a:r>
              <a:rPr lang="ru-RU" sz="2000" dirty="0">
                <a:solidFill>
                  <a:srgbClr val="002060"/>
                </a:solidFill>
              </a:rPr>
              <a:t>одинаковы.</a:t>
            </a:r>
          </a:p>
          <a:p>
            <a:r>
              <a:rPr lang="ru-RU" sz="2000" dirty="0">
                <a:solidFill>
                  <a:srgbClr val="002060"/>
                </a:solidFill>
              </a:rPr>
              <a:t>Появление больного ребенка в </a:t>
            </a:r>
            <a:r>
              <a:rPr lang="ru-RU" sz="2000" dirty="0" smtClean="0">
                <a:solidFill>
                  <a:srgbClr val="002060"/>
                </a:solidFill>
              </a:rPr>
              <a:t>семье в </a:t>
            </a:r>
            <a:r>
              <a:rPr lang="ru-RU" sz="2000" dirty="0">
                <a:solidFill>
                  <a:srgbClr val="002060"/>
                </a:solidFill>
              </a:rPr>
              <a:t>большинстве случаев изменяет весь </a:t>
            </a:r>
            <a:r>
              <a:rPr lang="ru-RU" sz="2000" dirty="0" smtClean="0">
                <a:solidFill>
                  <a:srgbClr val="002060"/>
                </a:solidFill>
              </a:rPr>
              <a:t>ее уклад</a:t>
            </a:r>
            <a:r>
              <a:rPr lang="ru-RU" sz="2000" dirty="0">
                <a:solidFill>
                  <a:srgbClr val="002060"/>
                </a:solidFill>
              </a:rPr>
              <a:t>, особенно психологический климат.</a:t>
            </a:r>
          </a:p>
          <a:p>
            <a:r>
              <a:rPr lang="ru-RU" sz="2000" dirty="0">
                <a:solidFill>
                  <a:srgbClr val="002060"/>
                </a:solidFill>
              </a:rPr>
              <a:t>Все члены семьи находятся в состоянии стресса. 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Ребекка </a:t>
            </a:r>
            <a:r>
              <a:rPr lang="ru-RU" sz="2000" b="1" dirty="0">
                <a:solidFill>
                  <a:srgbClr val="002060"/>
                </a:solidFill>
              </a:rPr>
              <a:t>Уиллис </a:t>
            </a:r>
            <a:r>
              <a:rPr lang="ru-RU" sz="2000" dirty="0">
                <a:solidFill>
                  <a:srgbClr val="002060"/>
                </a:solidFill>
              </a:rPr>
              <a:t>– </a:t>
            </a:r>
            <a:r>
              <a:rPr lang="ru-RU" sz="2000" dirty="0" smtClean="0">
                <a:solidFill>
                  <a:srgbClr val="002060"/>
                </a:solidFill>
              </a:rPr>
              <a:t>американский психиатр </a:t>
            </a:r>
            <a:r>
              <a:rPr lang="ru-RU" sz="2000" dirty="0">
                <a:solidFill>
                  <a:srgbClr val="002060"/>
                </a:solidFill>
              </a:rPr>
              <a:t>– выделяет несколько </a:t>
            </a:r>
            <a:r>
              <a:rPr lang="ru-RU" sz="2000" dirty="0" smtClean="0">
                <a:solidFill>
                  <a:srgbClr val="002060"/>
                </a:solidFill>
              </a:rPr>
              <a:t>типичных </a:t>
            </a:r>
            <a:r>
              <a:rPr lang="ru-RU" sz="2000" dirty="0">
                <a:solidFill>
                  <a:srgbClr val="002060"/>
                </a:solidFill>
              </a:rPr>
              <a:t>реакций, связанных с </a:t>
            </a:r>
            <a:r>
              <a:rPr lang="ru-RU" sz="2000" dirty="0" smtClean="0">
                <a:solidFill>
                  <a:srgbClr val="002060"/>
                </a:solidFill>
              </a:rPr>
              <a:t>рождением ребенка-инвалида</a:t>
            </a:r>
            <a:r>
              <a:rPr lang="ru-RU" sz="2000" dirty="0">
                <a:solidFill>
                  <a:srgbClr val="002060"/>
                </a:solidFill>
              </a:rPr>
              <a:t>. Первая реакция </a:t>
            </a:r>
            <a:r>
              <a:rPr lang="ru-RU" sz="2000" dirty="0" smtClean="0">
                <a:solidFill>
                  <a:srgbClr val="002060"/>
                </a:solidFill>
              </a:rPr>
              <a:t>–отрицание </a:t>
            </a:r>
            <a:r>
              <a:rPr lang="ru-RU" sz="2000" dirty="0">
                <a:solidFill>
                  <a:srgbClr val="002060"/>
                </a:solidFill>
              </a:rPr>
              <a:t>и шок. Конечно, </a:t>
            </a:r>
            <a:r>
              <a:rPr lang="ru-RU" sz="2000" dirty="0" smtClean="0">
                <a:solidFill>
                  <a:srgbClr val="002060"/>
                </a:solidFill>
              </a:rPr>
              <a:t>родителям очень </a:t>
            </a:r>
            <a:r>
              <a:rPr lang="ru-RU" sz="2000" dirty="0">
                <a:solidFill>
                  <a:srgbClr val="002060"/>
                </a:solidFill>
              </a:rPr>
              <a:t>трудно поверить в случившееся </a:t>
            </a:r>
            <a:r>
              <a:rPr lang="ru-RU" sz="2000" dirty="0" smtClean="0">
                <a:solidFill>
                  <a:srgbClr val="002060"/>
                </a:solidFill>
              </a:rPr>
              <a:t>в течение </a:t>
            </a:r>
            <a:r>
              <a:rPr lang="ru-RU" sz="2000" dirty="0">
                <a:solidFill>
                  <a:srgbClr val="002060"/>
                </a:solidFill>
              </a:rPr>
              <a:t>нескольких дней, недель и </a:t>
            </a:r>
            <a:r>
              <a:rPr lang="ru-RU" sz="2000" dirty="0" smtClean="0">
                <a:solidFill>
                  <a:srgbClr val="002060"/>
                </a:solidFill>
              </a:rPr>
              <a:t>даже лет.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Дальше </a:t>
            </a:r>
            <a:r>
              <a:rPr lang="ru-RU" sz="2000" dirty="0">
                <a:solidFill>
                  <a:srgbClr val="002060"/>
                </a:solidFill>
              </a:rPr>
              <a:t>наступает глубокая </a:t>
            </a:r>
            <a:r>
              <a:rPr lang="ru-RU" sz="2000" dirty="0" smtClean="0">
                <a:solidFill>
                  <a:srgbClr val="002060"/>
                </a:solidFill>
              </a:rPr>
              <a:t>печаль. Родители </a:t>
            </a:r>
            <a:r>
              <a:rPr lang="ru-RU" sz="2000" dirty="0">
                <a:solidFill>
                  <a:srgbClr val="002060"/>
                </a:solidFill>
              </a:rPr>
              <a:t>чувствуют себя </a:t>
            </a:r>
            <a:r>
              <a:rPr lang="ru-RU" sz="2000" dirty="0" smtClean="0">
                <a:solidFill>
                  <a:srgbClr val="002060"/>
                </a:solidFill>
              </a:rPr>
              <a:t>беспомощными </a:t>
            </a:r>
            <a:r>
              <a:rPr lang="ru-RU" sz="2000" dirty="0">
                <a:solidFill>
                  <a:srgbClr val="002060"/>
                </a:solidFill>
              </a:rPr>
              <a:t>и отстраненными от внешнего </a:t>
            </a:r>
            <a:r>
              <a:rPr lang="ru-RU" sz="2000" dirty="0" smtClean="0">
                <a:solidFill>
                  <a:srgbClr val="002060"/>
                </a:solidFill>
              </a:rPr>
              <a:t>мира. Такое </a:t>
            </a:r>
            <a:r>
              <a:rPr lang="ru-RU" sz="2000" dirty="0">
                <a:solidFill>
                  <a:srgbClr val="002060"/>
                </a:solidFill>
              </a:rPr>
              <a:t>состояние приводит к гневу и </a:t>
            </a:r>
            <a:r>
              <a:rPr lang="ru-RU" sz="2000" dirty="0" smtClean="0">
                <a:solidFill>
                  <a:srgbClr val="002060"/>
                </a:solidFill>
              </a:rPr>
              <a:t>разочарованию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227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908720"/>
            <a:ext cx="8280919" cy="5217443"/>
          </a:xfrm>
        </p:spPr>
        <p:txBody>
          <a:bodyPr>
            <a:noAutofit/>
          </a:bodyPr>
          <a:lstStyle/>
          <a:p>
            <a:pPr algn="ctr"/>
            <a:r>
              <a:rPr lang="ru-RU" b="1" dirty="0"/>
              <a:t>Выявлены наиболее трудные, в </a:t>
            </a:r>
            <a:r>
              <a:rPr lang="ru-RU" b="1" dirty="0" smtClean="0"/>
              <a:t>психологическом </a:t>
            </a:r>
            <a:r>
              <a:rPr lang="ru-RU" b="1" dirty="0"/>
              <a:t>плане, моменты в </a:t>
            </a:r>
            <a:r>
              <a:rPr lang="ru-RU" b="1" dirty="0" smtClean="0"/>
              <a:t>жизни семей</a:t>
            </a:r>
            <a:r>
              <a:rPr lang="ru-RU" b="1" dirty="0"/>
              <a:t>, </a:t>
            </a:r>
            <a:r>
              <a:rPr lang="ru-RU" b="1" dirty="0" smtClean="0"/>
              <a:t>                                                имеющих </a:t>
            </a:r>
            <a:r>
              <a:rPr lang="ru-RU" b="1" dirty="0"/>
              <a:t>детей-инвалидов: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Выявление </a:t>
            </a:r>
            <a:r>
              <a:rPr lang="ru-RU" sz="2000" b="1" dirty="0">
                <a:solidFill>
                  <a:srgbClr val="002060"/>
                </a:solidFill>
              </a:rPr>
              <a:t>факта нарушения </a:t>
            </a:r>
            <a:r>
              <a:rPr lang="ru-RU" sz="2000" b="1" dirty="0" smtClean="0">
                <a:solidFill>
                  <a:srgbClr val="002060"/>
                </a:solidFill>
              </a:rPr>
              <a:t>развития </a:t>
            </a:r>
            <a:r>
              <a:rPr lang="ru-RU" sz="2000" b="1" dirty="0">
                <a:solidFill>
                  <a:srgbClr val="002060"/>
                </a:solidFill>
              </a:rPr>
              <a:t>ребенка</a:t>
            </a:r>
            <a:r>
              <a:rPr lang="ru-RU" sz="2000" dirty="0">
                <a:solidFill>
                  <a:srgbClr val="002060"/>
                </a:solidFill>
              </a:rPr>
              <a:t>. Возникновение </a:t>
            </a:r>
            <a:r>
              <a:rPr lang="ru-RU" sz="2000" dirty="0" smtClean="0">
                <a:solidFill>
                  <a:srgbClr val="002060"/>
                </a:solidFill>
              </a:rPr>
              <a:t>страхов</a:t>
            </a:r>
            <a:r>
              <a:rPr lang="ru-RU" sz="2000" dirty="0">
                <a:solidFill>
                  <a:srgbClr val="002060"/>
                </a:solidFill>
              </a:rPr>
              <a:t>, неуверенности в </a:t>
            </a:r>
            <a:r>
              <a:rPr lang="ru-RU" sz="2000" dirty="0" smtClean="0">
                <a:solidFill>
                  <a:srgbClr val="002060"/>
                </a:solidFill>
              </a:rPr>
              <a:t>воспитании ребенка</a:t>
            </a:r>
            <a:r>
              <a:rPr lang="ru-RU" sz="2000" dirty="0">
                <a:solidFill>
                  <a:srgbClr val="002060"/>
                </a:solidFill>
              </a:rPr>
              <a:t>. Горе от безысходности.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Старший </a:t>
            </a:r>
            <a:r>
              <a:rPr lang="ru-RU" sz="2000" b="1" dirty="0">
                <a:solidFill>
                  <a:srgbClr val="002060"/>
                </a:solidFill>
              </a:rPr>
              <a:t>дошкольный возраст</a:t>
            </a:r>
            <a:r>
              <a:rPr lang="ru-RU" sz="2000" dirty="0">
                <a:solidFill>
                  <a:srgbClr val="002060"/>
                </a:solidFill>
              </a:rPr>
              <a:t>. </a:t>
            </a:r>
            <a:r>
              <a:rPr lang="ru-RU" sz="2000" dirty="0" smtClean="0">
                <a:solidFill>
                  <a:srgbClr val="002060"/>
                </a:solidFill>
              </a:rPr>
              <a:t>Понимание </a:t>
            </a:r>
            <a:r>
              <a:rPr lang="ru-RU" sz="2000" dirty="0">
                <a:solidFill>
                  <a:srgbClr val="002060"/>
                </a:solidFill>
              </a:rPr>
              <a:t>того, что ребенок не </a:t>
            </a:r>
            <a:r>
              <a:rPr lang="ru-RU" sz="2000" dirty="0" smtClean="0">
                <a:solidFill>
                  <a:srgbClr val="002060"/>
                </a:solidFill>
              </a:rPr>
              <a:t>сможет </a:t>
            </a:r>
            <a:r>
              <a:rPr lang="ru-RU" sz="2000" dirty="0">
                <a:solidFill>
                  <a:srgbClr val="002060"/>
                </a:solidFill>
              </a:rPr>
              <a:t>учиться в </a:t>
            </a:r>
            <a:r>
              <a:rPr lang="ru-RU" sz="2000" dirty="0" smtClean="0">
                <a:solidFill>
                  <a:srgbClr val="002060"/>
                </a:solidFill>
              </a:rPr>
              <a:t>общеобразовательной школе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Подростковый </a:t>
            </a:r>
            <a:r>
              <a:rPr lang="ru-RU" sz="2000" b="1" dirty="0">
                <a:solidFill>
                  <a:srgbClr val="002060"/>
                </a:solidFill>
              </a:rPr>
              <a:t>возраст. </a:t>
            </a:r>
            <a:r>
              <a:rPr lang="ru-RU" sz="2000" dirty="0" smtClean="0">
                <a:solidFill>
                  <a:srgbClr val="002060"/>
                </a:solidFill>
              </a:rPr>
              <a:t>Осознание ребенком </a:t>
            </a:r>
            <a:r>
              <a:rPr lang="ru-RU" sz="2000" dirty="0">
                <a:solidFill>
                  <a:srgbClr val="002060"/>
                </a:solidFill>
              </a:rPr>
              <a:t>своей инвалидности </a:t>
            </a:r>
            <a:r>
              <a:rPr lang="ru-RU" sz="2000" dirty="0" smtClean="0">
                <a:solidFill>
                  <a:srgbClr val="002060"/>
                </a:solidFill>
              </a:rPr>
              <a:t>приводит </a:t>
            </a:r>
            <a:r>
              <a:rPr lang="ru-RU" sz="2000" dirty="0">
                <a:solidFill>
                  <a:srgbClr val="002060"/>
                </a:solidFill>
              </a:rPr>
              <a:t>к трудностям в </a:t>
            </a:r>
            <a:r>
              <a:rPr lang="ru-RU" sz="2000" dirty="0" smtClean="0">
                <a:solidFill>
                  <a:srgbClr val="002060"/>
                </a:solidFill>
              </a:rPr>
              <a:t>налаживании контактов </a:t>
            </a:r>
            <a:r>
              <a:rPr lang="ru-RU" sz="2000" dirty="0">
                <a:solidFill>
                  <a:srgbClr val="002060"/>
                </a:solidFill>
              </a:rPr>
              <a:t>со сверстниками и </a:t>
            </a:r>
            <a:r>
              <a:rPr lang="ru-RU" sz="2000" dirty="0" smtClean="0">
                <a:solidFill>
                  <a:srgbClr val="002060"/>
                </a:solidFill>
              </a:rPr>
              <a:t>особенно</a:t>
            </a:r>
            <a:r>
              <a:rPr lang="ru-RU" sz="2000" dirty="0">
                <a:solidFill>
                  <a:srgbClr val="002060"/>
                </a:solidFill>
              </a:rPr>
              <a:t>, с противоположным </a:t>
            </a:r>
            <a:r>
              <a:rPr lang="ru-RU" sz="2000" dirty="0" smtClean="0">
                <a:solidFill>
                  <a:srgbClr val="002060"/>
                </a:solidFill>
              </a:rPr>
              <a:t>полом. Обособление </a:t>
            </a:r>
            <a:r>
              <a:rPr lang="ru-RU" sz="2000" dirty="0">
                <a:solidFill>
                  <a:srgbClr val="002060"/>
                </a:solidFill>
              </a:rPr>
              <a:t>от общества.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Старший </a:t>
            </a:r>
            <a:r>
              <a:rPr lang="ru-RU" sz="2000" b="1" dirty="0">
                <a:solidFill>
                  <a:srgbClr val="002060"/>
                </a:solidFill>
              </a:rPr>
              <a:t>школьный возраст. </a:t>
            </a:r>
            <a:r>
              <a:rPr lang="ru-RU" sz="2000" dirty="0" smtClean="0">
                <a:solidFill>
                  <a:srgbClr val="002060"/>
                </a:solidFill>
              </a:rPr>
              <a:t>Трудность </a:t>
            </a:r>
            <a:r>
              <a:rPr lang="ru-RU" sz="2000" dirty="0">
                <a:solidFill>
                  <a:srgbClr val="002060"/>
                </a:solidFill>
              </a:rPr>
              <a:t>в определении и </a:t>
            </a:r>
            <a:r>
              <a:rPr lang="ru-RU" sz="2000" dirty="0" smtClean="0">
                <a:solidFill>
                  <a:srgbClr val="002060"/>
                </a:solidFill>
              </a:rPr>
              <a:t>получении профессии </a:t>
            </a:r>
            <a:r>
              <a:rPr lang="ru-RU" sz="2000" dirty="0">
                <a:solidFill>
                  <a:srgbClr val="002060"/>
                </a:solidFill>
              </a:rPr>
              <a:t>и дальнейшем </a:t>
            </a:r>
            <a:r>
              <a:rPr lang="ru-RU" sz="2000" dirty="0" smtClean="0">
                <a:solidFill>
                  <a:srgbClr val="002060"/>
                </a:solidFill>
              </a:rPr>
              <a:t>трудоустройстве</a:t>
            </a:r>
            <a:r>
              <a:rPr lang="ru-RU" sz="2000" dirty="0">
                <a:solidFill>
                  <a:srgbClr val="002060"/>
                </a:solidFill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</a:rPr>
              <a:t>Внутриличностный</a:t>
            </a:r>
            <a:r>
              <a:rPr lang="ru-RU" sz="2000" dirty="0" smtClean="0">
                <a:solidFill>
                  <a:srgbClr val="002060"/>
                </a:solidFill>
              </a:rPr>
              <a:t> разлад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198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36912"/>
            <a:ext cx="7948405" cy="348925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Важным звеном психологической помощи детям с проблемами в развитии является психологическая поддержка. </a:t>
            </a:r>
            <a:endParaRPr lang="ru-RU" dirty="0" smtClean="0">
              <a:solidFill>
                <a:srgbClr val="002060"/>
              </a:solidFill>
              <a:latin typeface="+mj-lt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Психологическая </a:t>
            </a:r>
            <a:r>
              <a:rPr lang="ru-RU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поддержка должна осуществляться в двух основных направлениях: </a:t>
            </a:r>
            <a:endParaRPr lang="ru-RU" dirty="0" smtClean="0">
              <a:solidFill>
                <a:srgbClr val="002060"/>
              </a:solidFill>
              <a:latin typeface="+mj-lt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поддержка </a:t>
            </a:r>
            <a:r>
              <a:rPr lang="ru-RU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детей, имеющих отклонения в развитии </a:t>
            </a:r>
            <a:r>
              <a:rPr lang="ru-RU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и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поддержка родителей, воспитывающих детей с ограниченными возможностями здоровья (ОВЗ). </a:t>
            </a:r>
            <a:endParaRPr lang="ru-RU" dirty="0">
              <a:solidFill>
                <a:srgbClr val="002060"/>
              </a:solidFill>
              <a:latin typeface="+mj-lt"/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76672"/>
            <a:ext cx="2035009" cy="18722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8921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96407198"/>
              </p:ext>
            </p:extLst>
          </p:nvPr>
        </p:nvGraphicFramePr>
        <p:xfrm>
          <a:off x="827584" y="476672"/>
          <a:ext cx="806489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876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772816"/>
            <a:ext cx="8208912" cy="435334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Родители должны знать основные цели, понятия  и принципы инклюзивной политики образования, должны хорошо ориентироваться в базовых направлениях, таких как: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Опыт инклюзии в мировой практике и России;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Инклюзия и качественное образование;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Законодательная основа инклюзивного образования в России;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Медицинские аспекты сопровождения детей с ограниченными возможностями.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Первое направление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81637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11561" y="908720"/>
            <a:ext cx="8208912" cy="5217443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Предварительное знакомство с базовыми понятиями инклюзивного образования поможет родителям прояснить свои образовательные потребности, понять свое место и роль как ключевой фигуры инклюзии. А также определиться с сомнениями, опасениями и ожиданиями по отношению обучения детей в обычных детских садах и школах вместе со всеми сверстниками, что позволит целенаправленно работать в инклюзивном пространстве.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6" t="6603" r="3533" b="6324"/>
          <a:stretch/>
        </p:blipFill>
        <p:spPr>
          <a:xfrm>
            <a:off x="4890655" y="4350327"/>
            <a:ext cx="2729345" cy="17041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1723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804389" cy="4065315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Важно, что для формирования у родителей особых инклюзивных компетенций необходимо активное вовлечение их в диалог, обмен мнениями, в ситуации принятия решения и разрешения трудностей, и, самое главное, деятельность групп </a:t>
            </a:r>
            <a:r>
              <a:rPr lang="ru-RU" sz="3200" dirty="0" err="1" smtClean="0">
                <a:solidFill>
                  <a:srgbClr val="002060"/>
                </a:solidFill>
              </a:rPr>
              <a:t>взаимоподдержки</a:t>
            </a:r>
            <a:r>
              <a:rPr lang="ru-RU" sz="3200" dirty="0" smtClean="0">
                <a:solidFill>
                  <a:srgbClr val="002060"/>
                </a:solidFill>
              </a:rPr>
              <a:t>.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Второе направление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5461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89</TotalTime>
  <Words>858</Words>
  <Application>Microsoft Office PowerPoint</Application>
  <PresentationFormat>Экран 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Волна</vt:lpstr>
      <vt:lpstr>Поддержка родителей, имеющих ребенка с ограниченными возможностями здоровья, в инклюзивном пространстве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Первое направление</vt:lpstr>
      <vt:lpstr>Презентация PowerPoint</vt:lpstr>
      <vt:lpstr>Второе направление</vt:lpstr>
      <vt:lpstr>Поддержка родителей, имеющих ребенка с ограниченными возможностями здоровья, в инклюзивном пространстве</vt:lpstr>
      <vt:lpstr>Презентация PowerPoint</vt:lpstr>
      <vt:lpstr>Цели групповых занятий:</vt:lpstr>
      <vt:lpstr>Прогнозируемые результаты обучения:</vt:lpstr>
      <vt:lpstr>Презентация PowerPoint</vt:lpstr>
      <vt:lpstr>Литература и интернет-ресурсы</vt:lpstr>
      <vt:lpstr>Литература и интернет-ресурсы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</dc:creator>
  <cp:lastModifiedBy>marina</cp:lastModifiedBy>
  <cp:revision>12</cp:revision>
  <dcterms:created xsi:type="dcterms:W3CDTF">2014-09-30T18:40:00Z</dcterms:created>
  <dcterms:modified xsi:type="dcterms:W3CDTF">2014-10-09T20:43:36Z</dcterms:modified>
</cp:coreProperties>
</file>